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33"/>
  </p:notesMasterIdLst>
  <p:sldIdLst>
    <p:sldId id="287" r:id="rId3"/>
    <p:sldId id="257" r:id="rId4"/>
    <p:sldId id="258" r:id="rId5"/>
    <p:sldId id="259" r:id="rId6"/>
    <p:sldId id="260" r:id="rId7"/>
    <p:sldId id="261" r:id="rId8"/>
    <p:sldId id="286" r:id="rId9"/>
    <p:sldId id="285" r:id="rId10"/>
    <p:sldId id="262" r:id="rId11"/>
    <p:sldId id="263" r:id="rId12"/>
    <p:sldId id="264" r:id="rId13"/>
    <p:sldId id="288" r:id="rId14"/>
    <p:sldId id="266" r:id="rId15"/>
    <p:sldId id="267" r:id="rId16"/>
    <p:sldId id="268" r:id="rId17"/>
    <p:sldId id="270" r:id="rId18"/>
    <p:sldId id="271" r:id="rId19"/>
    <p:sldId id="272" r:id="rId20"/>
    <p:sldId id="273" r:id="rId21"/>
    <p:sldId id="289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1" d="100"/>
          <a:sy n="141" d="100"/>
        </p:scale>
        <p:origin x="6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946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365B0-845F-A450-A4EE-C29449466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63233A-DF7E-43B8-F872-29CAA14D41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634AA3-9845-4E11-E964-8BB268117E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25297-02AC-A03B-F359-BC84FDD372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12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22961-43DC-E367-5F66-E37424714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45873D-BA64-05D9-CA33-8FCD88DAFD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C2B01D-F205-181B-C4E6-94AC864AD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336CF-DE0A-93B8-E55E-A0E3B72D4E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94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87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358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2E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74320"/>
            <a:ext cx="2011680" cy="74980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20040" y="1143000"/>
            <a:ext cx="5943600" cy="13716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320040" y="123444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A9AB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Capacitação em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4"/>
          <p:cNvSpPr/>
          <p:nvPr/>
        </p:nvSpPr>
        <p:spPr>
          <a:xfrm>
            <a:off x="320040" y="1691640"/>
            <a:ext cx="5943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rgbClr val="F0F0F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Contabilidade</a:t>
            </a:r>
            <a:endParaRPr kumimoji="0" 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rgbClr val="F0F0F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Pública</a:t>
            </a:r>
            <a:endParaRPr kumimoji="0" 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5"/>
          <p:cNvSpPr/>
          <p:nvPr/>
        </p:nvSpPr>
        <p:spPr>
          <a:xfrm>
            <a:off x="320040" y="3310128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C8A84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CAERD — Companhia de Águas e Esgoto de Rondônia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320040" y="370332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A7A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Decreto 30.663/2025 · Integração ao OFSS Estadual · Exercício 2026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1" name="ElaboracaoCredit"/>
          <p:cNvSpPr>
            <a:spLocks noGrp="1"/>
          </p:cNvSpPr>
          <p:nvPr/>
        </p:nvSpPr>
        <p:spPr>
          <a:xfrm>
            <a:off x="320040" y="4150000"/>
            <a:ext cx="2400000" cy="620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00" b="0" i="0" u="none" strike="noStrike" kern="1200" cap="none" spc="0" normalizeH="0" baseline="0" noProof="0" dirty="0">
                <a:ln>
                  <a:noFill/>
                </a:ln>
                <a:solidFill>
                  <a:srgbClr val="F8A5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ELABORAÇÃO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Laila Rodrigues Rocha Guerra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8BA7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Diretoria Central de Contabilidade — COGES/RO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00" b="0" i="0" u="none" strike="noStrike" kern="1200" cap="none" spc="0" normalizeH="0" baseline="0" noProof="0" dirty="0">
                <a:ln>
                  <a:noFill/>
                </a:ln>
                <a:solidFill>
                  <a:srgbClr val="5A7A9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SEI nº 0088.000624/2026-51 · Decreto nº 27.158/2022</a:t>
            </a:r>
          </a:p>
        </p:txBody>
      </p:sp>
      <p:sp>
        <p:nvSpPr>
          <p:cNvPr id="202" name="RevisaoTecnica"/>
          <p:cNvSpPr>
            <a:spLocks noGrp="1"/>
          </p:cNvSpPr>
          <p:nvPr/>
        </p:nvSpPr>
        <p:spPr>
          <a:xfrm>
            <a:off x="2900000" y="4150000"/>
            <a:ext cx="3200000" cy="620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00" b="0" i="0" u="none" strike="noStrike" kern="1200" cap="none" spc="0" normalizeH="0" baseline="0" noProof="0" dirty="0">
                <a:ln>
                  <a:noFill/>
                </a:ln>
                <a:solidFill>
                  <a:srgbClr val="F8A5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REVISÃO TÉCNICA — CONTADORIAS CENTRAIS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50" b="0" i="0" u="none" strike="noStrike" kern="1200" cap="none" spc="0" normalizeH="0" baseline="0" noProof="0" dirty="0">
                <a:ln>
                  <a:noFill/>
                </a:ln>
                <a:solidFill>
                  <a:srgbClr val="8BA7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C.C. Conformidade Contábil · C.C. Conciliação Bancária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50" b="0" i="0" u="none" strike="noStrike" kern="1200" cap="none" spc="0" normalizeH="0" baseline="0" noProof="0" dirty="0">
                <a:ln>
                  <a:noFill/>
                </a:ln>
                <a:solidFill>
                  <a:srgbClr val="8BA7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C.C. Análise de Demonstrativos · C.C. Atendimento ao Usuário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50" b="0" i="0" u="none" strike="noStrike" kern="1200" cap="none" spc="0" normalizeH="0" baseline="0" noProof="0" dirty="0">
                <a:ln>
                  <a:noFill/>
                </a:ln>
                <a:solidFill>
                  <a:srgbClr val="8BA7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C.C. Acompanhamento de Prevenção e Riscos das Contas de Governo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00" b="0" i="0" u="none" strike="noStrike" kern="1200" cap="none" spc="0" normalizeH="0" baseline="0" noProof="0" dirty="0">
                <a:ln>
                  <a:noFill/>
                </a:ln>
                <a:solidFill>
                  <a:srgbClr val="5A7A9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Decreto nº 27.158/2022 · LC 1.109/2021</a:t>
            </a:r>
          </a:p>
        </p:txBody>
      </p:sp>
      <p:sp>
        <p:nvSpPr>
          <p:cNvPr id="10" name="Shape 7"/>
          <p:cNvSpPr/>
          <p:nvPr/>
        </p:nvSpPr>
        <p:spPr>
          <a:xfrm>
            <a:off x="6446520" y="457200"/>
            <a:ext cx="2468880" cy="868680"/>
          </a:xfrm>
          <a:prstGeom prst="rect">
            <a:avLst/>
          </a:prstGeom>
          <a:solidFill>
            <a:srgbClr val="242428"/>
          </a:solidFill>
          <a:ln w="6350">
            <a:solidFill>
              <a:srgbClr val="2E2E35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8"/>
          <p:cNvSpPr/>
          <p:nvPr/>
        </p:nvSpPr>
        <p:spPr>
          <a:xfrm>
            <a:off x="6446520" y="50292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C27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6446520" y="98755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0708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Módulos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6446520" y="1463040"/>
            <a:ext cx="2468880" cy="868680"/>
          </a:xfrm>
          <a:prstGeom prst="rect">
            <a:avLst/>
          </a:prstGeom>
          <a:solidFill>
            <a:srgbClr val="242428"/>
          </a:solidFill>
          <a:ln w="6350">
            <a:solidFill>
              <a:srgbClr val="2E2E35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6446520" y="150876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C27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SIGEF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6446520" y="199339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0708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Sistema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6446520" y="2468880"/>
            <a:ext cx="2468880" cy="868680"/>
          </a:xfrm>
          <a:prstGeom prst="rect">
            <a:avLst/>
          </a:prstGeom>
          <a:solidFill>
            <a:srgbClr val="242428"/>
          </a:solidFill>
          <a:ln w="6350">
            <a:solidFill>
              <a:srgbClr val="2E2E35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6446520" y="251460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C27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PCASP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446520" y="299923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0708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Plano Contas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6446520" y="3474720"/>
            <a:ext cx="2468880" cy="868680"/>
          </a:xfrm>
          <a:prstGeom prst="rect">
            <a:avLst/>
          </a:prstGeom>
          <a:solidFill>
            <a:srgbClr val="242428"/>
          </a:solidFill>
          <a:ln w="6350">
            <a:solidFill>
              <a:srgbClr val="2E2E35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6446520" y="352044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C27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NBC TSP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6446520" y="400507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0708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Normas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24" name="Shape 20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80" b="0" i="0" u="none" strike="noStrike" kern="1200" cap="none" spc="0" normalizeH="0" baseline="0" noProof="0" dirty="0">
                <a:ln>
                  <a:noFill/>
                </a:ln>
                <a:solidFill>
                  <a:srgbClr val="9AAAB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COGES — Contabilidade Geral do Estado de Rondônia </a:t>
            </a:r>
            <a:endParaRPr kumimoji="0" lang="en-US" sz="68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05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Conformidade Contábil: Calendário e Obrigações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legal: assinatura do contador até o dia 20 de cada mês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8741664" cy="274320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74320" y="713232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1188720" y="71323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5120640" y="71323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6858000" y="7132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SIGEF</a:t>
            </a:r>
            <a:endParaRPr lang="en-US" sz="700" dirty="0"/>
          </a:p>
        </p:txBody>
      </p:sp>
      <p:sp>
        <p:nvSpPr>
          <p:cNvPr id="16" name="Text 12"/>
          <p:cNvSpPr/>
          <p:nvPr/>
        </p:nvSpPr>
        <p:spPr>
          <a:xfrm>
            <a:off x="8229600" y="713232"/>
            <a:ext cx="7863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RISCO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201168" y="1005840"/>
            <a:ext cx="8741664" cy="457200"/>
          </a:xfrm>
          <a:prstGeom prst="rect">
            <a:avLst/>
          </a:prstGeom>
          <a:solidFill>
            <a:srgbClr val="F5EAE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274320" y="10058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dia 5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1188720" y="100584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Concluir todos os lançamentos do mês anterior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5120640" y="10058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 contábil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6858000" y="10058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Lançamentos manuais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8229600" y="1005840"/>
            <a:ext cx="786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00" dirty="0"/>
          </a:p>
        </p:txBody>
      </p:sp>
      <p:sp>
        <p:nvSpPr>
          <p:cNvPr id="23" name="Shape 19"/>
          <p:cNvSpPr/>
          <p:nvPr/>
        </p:nvSpPr>
        <p:spPr>
          <a:xfrm>
            <a:off x="8101584" y="1024128"/>
            <a:ext cx="768096" cy="256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0"/>
          <p:cNvSpPr/>
          <p:nvPr/>
        </p:nvSpPr>
        <p:spPr>
          <a:xfrm>
            <a:off x="8101584" y="1024128"/>
            <a:ext cx="768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25" name="Shape 21"/>
          <p:cNvSpPr/>
          <p:nvPr/>
        </p:nvSpPr>
        <p:spPr>
          <a:xfrm>
            <a:off x="201168" y="1481328"/>
            <a:ext cx="8741664" cy="457200"/>
          </a:xfrm>
          <a:prstGeom prst="rect">
            <a:avLst/>
          </a:prstGeom>
          <a:solidFill>
            <a:srgbClr val="F5EAE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274320" y="148132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</a:t>
            </a:r>
            <a:r>
              <a:rPr lang="en-US" sz="800" b="1" dirty="0" err="1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</a:t>
            </a: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1188720" y="1481328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bancária — todas as contas</a:t>
            </a:r>
            <a:endParaRPr lang="en-US" sz="800" dirty="0"/>
          </a:p>
        </p:txBody>
      </p:sp>
      <p:sp>
        <p:nvSpPr>
          <p:cNvPr id="28" name="Text 24"/>
          <p:cNvSpPr/>
          <p:nvPr/>
        </p:nvSpPr>
        <p:spPr>
          <a:xfrm>
            <a:off x="5120640" y="148132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Contador + Financeiro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6858000" y="148132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Módulo conciliação</a:t>
            </a:r>
            <a:endParaRPr lang="en-US" sz="800" dirty="0"/>
          </a:p>
        </p:txBody>
      </p:sp>
      <p:sp>
        <p:nvSpPr>
          <p:cNvPr id="30" name="Text 26"/>
          <p:cNvSpPr/>
          <p:nvPr/>
        </p:nvSpPr>
        <p:spPr>
          <a:xfrm>
            <a:off x="8229600" y="1481328"/>
            <a:ext cx="786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00" dirty="0"/>
          </a:p>
        </p:txBody>
      </p:sp>
      <p:sp>
        <p:nvSpPr>
          <p:cNvPr id="31" name="Shape 27"/>
          <p:cNvSpPr/>
          <p:nvPr/>
        </p:nvSpPr>
        <p:spPr>
          <a:xfrm>
            <a:off x="8101584" y="1499616"/>
            <a:ext cx="768096" cy="256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28"/>
          <p:cNvSpPr/>
          <p:nvPr/>
        </p:nvSpPr>
        <p:spPr>
          <a:xfrm>
            <a:off x="8101584" y="1499616"/>
            <a:ext cx="768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33" name="Shape 29"/>
          <p:cNvSpPr/>
          <p:nvPr/>
        </p:nvSpPr>
        <p:spPr>
          <a:xfrm>
            <a:off x="201168" y="1956816"/>
            <a:ext cx="8741664" cy="457200"/>
          </a:xfrm>
          <a:prstGeom prst="rect">
            <a:avLst/>
          </a:prstGeom>
          <a:solidFill>
            <a:srgbClr val="FAF0E8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274320" y="195681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dia 10</a:t>
            </a:r>
            <a:endParaRPr lang="en-US" sz="800" dirty="0"/>
          </a:p>
        </p:txBody>
      </p:sp>
      <p:sp>
        <p:nvSpPr>
          <p:cNvPr id="35" name="Text 31"/>
          <p:cNvSpPr/>
          <p:nvPr/>
        </p:nvSpPr>
        <p:spPr>
          <a:xfrm>
            <a:off x="1188720" y="1956816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de estoques e bens patrimoniais</a:t>
            </a:r>
            <a:endParaRPr lang="en-US" sz="800" dirty="0"/>
          </a:p>
        </p:txBody>
      </p:sp>
      <p:sp>
        <p:nvSpPr>
          <p:cNvPr id="36" name="Text 32"/>
          <p:cNvSpPr/>
          <p:nvPr/>
        </p:nvSpPr>
        <p:spPr>
          <a:xfrm>
            <a:off x="5120640" y="1956816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Almoxarifado + Contab.</a:t>
            </a:r>
            <a:endParaRPr lang="en-US" sz="800" dirty="0"/>
          </a:p>
        </p:txBody>
      </p:sp>
      <p:sp>
        <p:nvSpPr>
          <p:cNvPr id="37" name="Text 33"/>
          <p:cNvSpPr/>
          <p:nvPr/>
        </p:nvSpPr>
        <p:spPr>
          <a:xfrm>
            <a:off x="6858000" y="195681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Módulo patrimônio</a:t>
            </a:r>
            <a:endParaRPr lang="en-US" sz="800" dirty="0"/>
          </a:p>
        </p:txBody>
      </p:sp>
      <p:sp>
        <p:nvSpPr>
          <p:cNvPr id="38" name="Text 34"/>
          <p:cNvSpPr/>
          <p:nvPr/>
        </p:nvSpPr>
        <p:spPr>
          <a:xfrm>
            <a:off x="8229600" y="1956816"/>
            <a:ext cx="786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00" dirty="0"/>
          </a:p>
        </p:txBody>
      </p:sp>
      <p:sp>
        <p:nvSpPr>
          <p:cNvPr id="39" name="Shape 35"/>
          <p:cNvSpPr/>
          <p:nvPr/>
        </p:nvSpPr>
        <p:spPr>
          <a:xfrm>
            <a:off x="8101584" y="1975104"/>
            <a:ext cx="768096" cy="25603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0" name="Text 36"/>
          <p:cNvSpPr/>
          <p:nvPr/>
        </p:nvSpPr>
        <p:spPr>
          <a:xfrm>
            <a:off x="8101584" y="1975104"/>
            <a:ext cx="768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MÉDIO</a:t>
            </a:r>
            <a:endParaRPr lang="en-US" sz="650" dirty="0"/>
          </a:p>
        </p:txBody>
      </p:sp>
      <p:sp>
        <p:nvSpPr>
          <p:cNvPr id="41" name="Shape 37"/>
          <p:cNvSpPr/>
          <p:nvPr/>
        </p:nvSpPr>
        <p:spPr>
          <a:xfrm>
            <a:off x="201168" y="2432304"/>
            <a:ext cx="8741664" cy="457200"/>
          </a:xfrm>
          <a:prstGeom prst="rect">
            <a:avLst/>
          </a:prstGeom>
          <a:solidFill>
            <a:srgbClr val="FAF0E8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38"/>
          <p:cNvSpPr/>
          <p:nvPr/>
        </p:nvSpPr>
        <p:spPr>
          <a:xfrm>
            <a:off x="274320" y="243230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dia 15</a:t>
            </a:r>
            <a:endParaRPr lang="en-US" sz="800" dirty="0"/>
          </a:p>
        </p:txBody>
      </p:sp>
      <p:sp>
        <p:nvSpPr>
          <p:cNvPr id="43" name="Text 39"/>
          <p:cNvSpPr/>
          <p:nvPr/>
        </p:nvSpPr>
        <p:spPr>
          <a:xfrm>
            <a:off x="1188720" y="2432304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Conciliar </a:t>
            </a:r>
            <a:r>
              <a:rPr lang="en-US" sz="800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empenhos</a:t>
            </a: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800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restos</a:t>
            </a: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800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pagar</a:t>
            </a: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800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domicilios</a:t>
            </a: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bancários</a:t>
            </a:r>
            <a:endParaRPr lang="en-US" sz="800" dirty="0"/>
          </a:p>
        </p:txBody>
      </p:sp>
      <p:sp>
        <p:nvSpPr>
          <p:cNvPr id="44" name="Text 40"/>
          <p:cNvSpPr/>
          <p:nvPr/>
        </p:nvSpPr>
        <p:spPr>
          <a:xfrm>
            <a:off x="5120640" y="2432304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Gestor ordenador</a:t>
            </a:r>
            <a:endParaRPr lang="en-US" sz="800" dirty="0"/>
          </a:p>
        </p:txBody>
      </p:sp>
      <p:sp>
        <p:nvSpPr>
          <p:cNvPr id="45" name="Text 41"/>
          <p:cNvSpPr/>
          <p:nvPr/>
        </p:nvSpPr>
        <p:spPr>
          <a:xfrm>
            <a:off x="6858000" y="243230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Conf. de gestão</a:t>
            </a:r>
            <a:endParaRPr lang="en-US" sz="800" dirty="0"/>
          </a:p>
        </p:txBody>
      </p:sp>
      <p:sp>
        <p:nvSpPr>
          <p:cNvPr id="46" name="Text 42"/>
          <p:cNvSpPr/>
          <p:nvPr/>
        </p:nvSpPr>
        <p:spPr>
          <a:xfrm>
            <a:off x="8229600" y="2432304"/>
            <a:ext cx="786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00" dirty="0"/>
          </a:p>
        </p:txBody>
      </p:sp>
      <p:sp>
        <p:nvSpPr>
          <p:cNvPr id="47" name="Shape 43"/>
          <p:cNvSpPr/>
          <p:nvPr/>
        </p:nvSpPr>
        <p:spPr>
          <a:xfrm>
            <a:off x="8101584" y="2450592"/>
            <a:ext cx="768096" cy="25603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8" name="Text 44"/>
          <p:cNvSpPr/>
          <p:nvPr/>
        </p:nvSpPr>
        <p:spPr>
          <a:xfrm>
            <a:off x="8101584" y="2450592"/>
            <a:ext cx="768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MÉDIO</a:t>
            </a:r>
            <a:endParaRPr lang="en-US" sz="650" dirty="0"/>
          </a:p>
        </p:txBody>
      </p:sp>
      <p:sp>
        <p:nvSpPr>
          <p:cNvPr id="49" name="Shape 45"/>
          <p:cNvSpPr/>
          <p:nvPr/>
        </p:nvSpPr>
        <p:spPr>
          <a:xfrm>
            <a:off x="201168" y="2907792"/>
            <a:ext cx="8741664" cy="457200"/>
          </a:xfrm>
          <a:prstGeom prst="rect">
            <a:avLst/>
          </a:prstGeom>
          <a:solidFill>
            <a:srgbClr val="F5EAE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0" name="Text 46"/>
          <p:cNvSpPr/>
          <p:nvPr/>
        </p:nvSpPr>
        <p:spPr>
          <a:xfrm>
            <a:off x="274320" y="290779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dia 20</a:t>
            </a:r>
            <a:endParaRPr lang="en-US" sz="800" dirty="0"/>
          </a:p>
        </p:txBody>
      </p:sp>
      <p:sp>
        <p:nvSpPr>
          <p:cNvPr id="51" name="Text 47"/>
          <p:cNvSpPr/>
          <p:nvPr/>
        </p:nvSpPr>
        <p:spPr>
          <a:xfrm>
            <a:off x="1188720" y="290779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Conformidade </a:t>
            </a:r>
            <a:r>
              <a:rPr lang="en-US" sz="800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Contábil</a:t>
            </a: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800" dirty="0"/>
          </a:p>
        </p:txBody>
      </p:sp>
      <p:sp>
        <p:nvSpPr>
          <p:cNvPr id="52" name="Text 48"/>
          <p:cNvSpPr/>
          <p:nvPr/>
        </p:nvSpPr>
        <p:spPr>
          <a:xfrm>
            <a:off x="5120640" y="290779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Contador responsável</a:t>
            </a:r>
            <a:endParaRPr lang="en-US" sz="800" dirty="0"/>
          </a:p>
        </p:txBody>
      </p:sp>
      <p:sp>
        <p:nvSpPr>
          <p:cNvPr id="53" name="Text 49"/>
          <p:cNvSpPr/>
          <p:nvPr/>
        </p:nvSpPr>
        <p:spPr>
          <a:xfrm>
            <a:off x="6858000" y="29077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Módulo conformidade</a:t>
            </a:r>
            <a:endParaRPr lang="en-US" sz="800" dirty="0"/>
          </a:p>
        </p:txBody>
      </p:sp>
      <p:sp>
        <p:nvSpPr>
          <p:cNvPr id="54" name="Text 50"/>
          <p:cNvSpPr/>
          <p:nvPr/>
        </p:nvSpPr>
        <p:spPr>
          <a:xfrm>
            <a:off x="8229600" y="2907792"/>
            <a:ext cx="786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00" dirty="0"/>
          </a:p>
        </p:txBody>
      </p:sp>
      <p:sp>
        <p:nvSpPr>
          <p:cNvPr id="55" name="Shape 51"/>
          <p:cNvSpPr/>
          <p:nvPr/>
        </p:nvSpPr>
        <p:spPr>
          <a:xfrm>
            <a:off x="8101584" y="2926080"/>
            <a:ext cx="768096" cy="256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Text 52"/>
          <p:cNvSpPr/>
          <p:nvPr/>
        </p:nvSpPr>
        <p:spPr>
          <a:xfrm>
            <a:off x="8101584" y="2926080"/>
            <a:ext cx="768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57" name="Shape 53"/>
          <p:cNvSpPr/>
          <p:nvPr/>
        </p:nvSpPr>
        <p:spPr>
          <a:xfrm>
            <a:off x="201168" y="3383280"/>
            <a:ext cx="8741664" cy="457200"/>
          </a:xfrm>
          <a:prstGeom prst="rect">
            <a:avLst/>
          </a:prstGeom>
          <a:solidFill>
            <a:srgbClr val="F0F0F0"/>
          </a:solidFill>
          <a:ln w="1270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8" name="Text 54"/>
          <p:cNvSpPr/>
          <p:nvPr/>
        </p:nvSpPr>
        <p:spPr>
          <a:xfrm>
            <a:off x="274320" y="33832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dia 30</a:t>
            </a:r>
            <a:endParaRPr lang="en-US" sz="800" dirty="0"/>
          </a:p>
        </p:txBody>
      </p:sp>
      <p:sp>
        <p:nvSpPr>
          <p:cNvPr id="59" name="Text 55"/>
          <p:cNvSpPr/>
          <p:nvPr/>
        </p:nvSpPr>
        <p:spPr>
          <a:xfrm>
            <a:off x="1188720" y="338328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 contábil do período</a:t>
            </a:r>
            <a:endParaRPr lang="en-US" sz="800" dirty="0"/>
          </a:p>
        </p:txBody>
      </p:sp>
      <p:sp>
        <p:nvSpPr>
          <p:cNvPr id="60" name="Text 56"/>
          <p:cNvSpPr/>
          <p:nvPr/>
        </p:nvSpPr>
        <p:spPr>
          <a:xfrm>
            <a:off x="5120640" y="33832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Contador </a:t>
            </a:r>
            <a:r>
              <a:rPr lang="en-US" sz="800" dirty="0" err="1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</a:t>
            </a:r>
            <a:endParaRPr lang="en-US" sz="800" dirty="0"/>
          </a:p>
        </p:txBody>
      </p:sp>
      <p:sp>
        <p:nvSpPr>
          <p:cNvPr id="61" name="Text 57"/>
          <p:cNvSpPr/>
          <p:nvPr/>
        </p:nvSpPr>
        <p:spPr>
          <a:xfrm>
            <a:off x="6858000" y="33832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 período</a:t>
            </a:r>
            <a:endParaRPr lang="en-US" sz="800" dirty="0"/>
          </a:p>
        </p:txBody>
      </p:sp>
      <p:sp>
        <p:nvSpPr>
          <p:cNvPr id="62" name="Text 58"/>
          <p:cNvSpPr/>
          <p:nvPr/>
        </p:nvSpPr>
        <p:spPr>
          <a:xfrm>
            <a:off x="8229600" y="3383280"/>
            <a:ext cx="786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800" dirty="0"/>
          </a:p>
        </p:txBody>
      </p:sp>
      <p:sp>
        <p:nvSpPr>
          <p:cNvPr id="63" name="Shape 59"/>
          <p:cNvSpPr/>
          <p:nvPr/>
        </p:nvSpPr>
        <p:spPr>
          <a:xfrm>
            <a:off x="8101584" y="3401568"/>
            <a:ext cx="768096" cy="256032"/>
          </a:xfrm>
          <a:prstGeom prst="rect">
            <a:avLst/>
          </a:prstGeom>
          <a:solidFill>
            <a:srgbClr val="8A8468"/>
          </a:solidFill>
          <a:ln w="12700">
            <a:solidFill>
              <a:srgbClr val="8A846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4" name="Text 60"/>
          <p:cNvSpPr/>
          <p:nvPr/>
        </p:nvSpPr>
        <p:spPr>
          <a:xfrm>
            <a:off x="8101584" y="3401568"/>
            <a:ext cx="768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MÉDIO</a:t>
            </a:r>
            <a:endParaRPr lang="en-US" sz="650" dirty="0"/>
          </a:p>
        </p:txBody>
      </p:sp>
      <p:sp>
        <p:nvSpPr>
          <p:cNvPr id="65" name="Shape 61"/>
          <p:cNvSpPr/>
          <p:nvPr/>
        </p:nvSpPr>
        <p:spPr>
          <a:xfrm>
            <a:off x="201168" y="3913632"/>
            <a:ext cx="8741664" cy="256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6" name="Text 62"/>
          <p:cNvSpPr/>
          <p:nvPr/>
        </p:nvSpPr>
        <p:spPr>
          <a:xfrm>
            <a:off x="292608" y="391363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50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RELATÓRIOS OBRIGATÓRIOS COM A INTEGRAÇÃO AO OFSS</a:t>
            </a:r>
            <a:endParaRPr lang="en-US" sz="800" dirty="0"/>
          </a:p>
        </p:txBody>
      </p:sp>
      <p:sp>
        <p:nvSpPr>
          <p:cNvPr id="67" name="Shape 63"/>
          <p:cNvSpPr/>
          <p:nvPr/>
        </p:nvSpPr>
        <p:spPr>
          <a:xfrm>
            <a:off x="201168" y="4224528"/>
            <a:ext cx="2852928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8" name="Text 64"/>
          <p:cNvSpPr/>
          <p:nvPr/>
        </p:nvSpPr>
        <p:spPr>
          <a:xfrm>
            <a:off x="274320" y="425196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RREO</a:t>
            </a:r>
            <a:endParaRPr lang="en-US" sz="1100" dirty="0"/>
          </a:p>
        </p:txBody>
      </p:sp>
      <p:sp>
        <p:nvSpPr>
          <p:cNvPr id="69" name="Text 65"/>
          <p:cNvSpPr/>
          <p:nvPr/>
        </p:nvSpPr>
        <p:spPr>
          <a:xfrm>
            <a:off x="960120" y="4251960"/>
            <a:ext cx="2057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Bimestral — até 30 dias após o bimestre · Receitas, despesas, resultado primário</a:t>
            </a:r>
            <a:endParaRPr lang="en-US" sz="750" dirty="0"/>
          </a:p>
        </p:txBody>
      </p:sp>
      <p:sp>
        <p:nvSpPr>
          <p:cNvPr id="70" name="Shape 66"/>
          <p:cNvSpPr/>
          <p:nvPr/>
        </p:nvSpPr>
        <p:spPr>
          <a:xfrm>
            <a:off x="3127248" y="4224528"/>
            <a:ext cx="2852928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1" name="Text 67"/>
          <p:cNvSpPr/>
          <p:nvPr/>
        </p:nvSpPr>
        <p:spPr>
          <a:xfrm>
            <a:off x="3200400" y="425196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RGF</a:t>
            </a:r>
            <a:endParaRPr lang="en-US" sz="1100" dirty="0"/>
          </a:p>
        </p:txBody>
      </p:sp>
      <p:sp>
        <p:nvSpPr>
          <p:cNvPr id="72" name="Text 68"/>
          <p:cNvSpPr/>
          <p:nvPr/>
        </p:nvSpPr>
        <p:spPr>
          <a:xfrm>
            <a:off x="3886200" y="4251960"/>
            <a:ext cx="2057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Quadrimestral · Gastos com pessoal, dívidas, operações de crédito</a:t>
            </a:r>
            <a:endParaRPr lang="en-US" sz="750" dirty="0"/>
          </a:p>
        </p:txBody>
      </p:sp>
      <p:sp>
        <p:nvSpPr>
          <p:cNvPr id="73" name="Shape 69"/>
          <p:cNvSpPr/>
          <p:nvPr/>
        </p:nvSpPr>
        <p:spPr>
          <a:xfrm>
            <a:off x="6053328" y="4224528"/>
            <a:ext cx="2852928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4" name="Text 70"/>
          <p:cNvSpPr/>
          <p:nvPr/>
        </p:nvSpPr>
        <p:spPr>
          <a:xfrm>
            <a:off x="6126480" y="425196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DCASP</a:t>
            </a:r>
            <a:endParaRPr lang="en-US" sz="1100" dirty="0"/>
          </a:p>
        </p:txBody>
      </p:sp>
      <p:sp>
        <p:nvSpPr>
          <p:cNvPr id="75" name="Text 71"/>
          <p:cNvSpPr/>
          <p:nvPr/>
        </p:nvSpPr>
        <p:spPr>
          <a:xfrm>
            <a:off x="6812280" y="4251960"/>
            <a:ext cx="2057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Anual · Balanços Orçamentário, Financeiro, Patrimonial + DVP + DFC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06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Casos Práticos: Depreciação, Convênio e Regularização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Exemplos com lançamentos completos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251960" cy="3986784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4251960" cy="310896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74320" y="713232"/>
            <a:ext cx="41056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1 — Depreciação Mensal de Bem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274320" y="1078992"/>
            <a:ext cx="4069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Bomba d'água: R$ 120.000 · Vida útil: 10 anos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274320" y="1316736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Valor depreciável: R$ 120.000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274320" y="1609344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Taxa anual: 10% (1/10)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274320" y="190195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Taxa mensal: 0,833%</a:t>
            </a:r>
            <a:endParaRPr lang="en-US" sz="850" dirty="0"/>
          </a:p>
        </p:txBody>
      </p:sp>
      <p:sp>
        <p:nvSpPr>
          <p:cNvPr id="18" name="Text 14"/>
          <p:cNvSpPr/>
          <p:nvPr/>
        </p:nvSpPr>
        <p:spPr>
          <a:xfrm>
            <a:off x="274320" y="219456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Depreciação mensal: R$ 1.000</a:t>
            </a:r>
            <a:endParaRPr lang="en-US" sz="850" dirty="0"/>
          </a:p>
        </p:txBody>
      </p:sp>
      <p:sp>
        <p:nvSpPr>
          <p:cNvPr id="19" name="Shape 15"/>
          <p:cNvSpPr/>
          <p:nvPr/>
        </p:nvSpPr>
        <p:spPr>
          <a:xfrm>
            <a:off x="274320" y="2542032"/>
            <a:ext cx="4069080" cy="512064"/>
          </a:xfrm>
          <a:prstGeom prst="rect">
            <a:avLst/>
          </a:prstGeom>
          <a:solidFill>
            <a:srgbClr val="EAF4EE"/>
          </a:solidFill>
          <a:ln w="635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347472" y="2560320"/>
            <a:ext cx="3886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D: 3.8.1 VPD Depreciação  R$ 1.000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347472" y="2779776"/>
            <a:ext cx="3886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C: 1.2.3.8 Depreciação Acumulada  R$ 1.000</a:t>
            </a:r>
            <a:endParaRPr lang="en-US" sz="800" dirty="0"/>
          </a:p>
        </p:txBody>
      </p:sp>
      <p:sp>
        <p:nvSpPr>
          <p:cNvPr id="22" name="Shape 18"/>
          <p:cNvSpPr/>
          <p:nvPr/>
        </p:nvSpPr>
        <p:spPr>
          <a:xfrm>
            <a:off x="274320" y="3145536"/>
            <a:ext cx="4069080" cy="1444752"/>
          </a:xfrm>
          <a:prstGeom prst="rect">
            <a:avLst/>
          </a:prstGeom>
          <a:solidFill>
            <a:srgbClr val="F5EAEA"/>
          </a:solidFill>
          <a:ln w="635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347472" y="3163824"/>
            <a:ext cx="3886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CAERD — Situação Real Maio/2026</a:t>
            </a:r>
            <a:endParaRPr lang="en-US" sz="750" dirty="0"/>
          </a:p>
        </p:txBody>
      </p:sp>
      <p:sp>
        <p:nvSpPr>
          <p:cNvPr id="24" name="Text 20"/>
          <p:cNvSpPr/>
          <p:nvPr/>
        </p:nvSpPr>
        <p:spPr>
          <a:xfrm>
            <a:off x="347472" y="3383280"/>
            <a:ext cx="3886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Instalações (R$ 297,4 M) + Máquinas (R$ 34,2 M) sem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 registrada em maio/2026.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 mensal estimada não lançada: ~R$ 1,52 M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Acumulado jan–mai sem registro: ~R$ 7,6 M</a:t>
            </a:r>
            <a:endParaRPr lang="en-US" sz="800" dirty="0"/>
          </a:p>
        </p:txBody>
      </p:sp>
      <p:sp>
        <p:nvSpPr>
          <p:cNvPr id="25" name="Shape 21"/>
          <p:cNvSpPr/>
          <p:nvPr/>
        </p:nvSpPr>
        <p:spPr>
          <a:xfrm>
            <a:off x="4690872" y="713232"/>
            <a:ext cx="4251960" cy="1865376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6" name="Shape 22"/>
          <p:cNvSpPr/>
          <p:nvPr/>
        </p:nvSpPr>
        <p:spPr>
          <a:xfrm>
            <a:off x="4690872" y="713232"/>
            <a:ext cx="4251960" cy="310896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3"/>
          <p:cNvSpPr/>
          <p:nvPr/>
        </p:nvSpPr>
        <p:spPr>
          <a:xfrm>
            <a:off x="4754880" y="713232"/>
            <a:ext cx="4114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2 — Convênio Recebido do Estado</a:t>
            </a:r>
            <a:endParaRPr lang="en-US" sz="850" dirty="0"/>
          </a:p>
        </p:txBody>
      </p:sp>
      <p:sp>
        <p:nvSpPr>
          <p:cNvPr id="28" name="Text 24"/>
          <p:cNvSpPr/>
          <p:nvPr/>
        </p:nvSpPr>
        <p:spPr>
          <a:xfrm>
            <a:off x="4754880" y="1069848"/>
            <a:ext cx="40416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R$ 200.000 recebido antes da execução da obra</a:t>
            </a:r>
            <a:endParaRPr lang="en-US" sz="850" dirty="0"/>
          </a:p>
        </p:txBody>
      </p:sp>
      <p:sp>
        <p:nvSpPr>
          <p:cNvPr id="29" name="Shape 25"/>
          <p:cNvSpPr/>
          <p:nvPr/>
        </p:nvSpPr>
        <p:spPr>
          <a:xfrm>
            <a:off x="4754880" y="1298448"/>
            <a:ext cx="4041648" cy="457200"/>
          </a:xfrm>
          <a:prstGeom prst="rect">
            <a:avLst/>
          </a:prstGeom>
          <a:solidFill>
            <a:srgbClr val="FAF0E8"/>
          </a:solidFill>
          <a:ln w="635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4828032" y="1316736"/>
            <a:ext cx="3895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Receb. → D: Caixa / C: Receitas Antecipadas (Passivo)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4828032" y="1517904"/>
            <a:ext cx="3895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Execuc. → D: Rec. Antecipadas / C: VPA Transferências</a:t>
            </a:r>
            <a:endParaRPr lang="en-US" sz="800" dirty="0"/>
          </a:p>
        </p:txBody>
      </p:sp>
      <p:sp>
        <p:nvSpPr>
          <p:cNvPr id="32" name="Shape 28"/>
          <p:cNvSpPr/>
          <p:nvPr/>
        </p:nvSpPr>
        <p:spPr>
          <a:xfrm>
            <a:off x="4690872" y="2724912"/>
            <a:ext cx="4251960" cy="1975104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3" name="Shape 29"/>
          <p:cNvSpPr/>
          <p:nvPr/>
        </p:nvSpPr>
        <p:spPr>
          <a:xfrm>
            <a:off x="4690872" y="2724912"/>
            <a:ext cx="4251960" cy="310896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4754880" y="2724912"/>
            <a:ext cx="4114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3 — Fato Não Lançado (Regularização)</a:t>
            </a:r>
            <a:endParaRPr lang="en-US" sz="850" dirty="0"/>
          </a:p>
        </p:txBody>
      </p:sp>
      <p:sp>
        <p:nvSpPr>
          <p:cNvPr id="35" name="Text 31"/>
          <p:cNvSpPr/>
          <p:nvPr/>
        </p:nvSpPr>
        <p:spPr>
          <a:xfrm>
            <a:off x="4754880" y="3072384"/>
            <a:ext cx="40416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Manutenção R$ 15.000: paga sem liquidação prévia</a:t>
            </a:r>
            <a:endParaRPr lang="en-US" sz="850" dirty="0"/>
          </a:p>
        </p:txBody>
      </p:sp>
      <p:sp>
        <p:nvSpPr>
          <p:cNvPr id="36" name="Shape 32"/>
          <p:cNvSpPr/>
          <p:nvPr/>
        </p:nvSpPr>
        <p:spPr>
          <a:xfrm>
            <a:off x="4754880" y="3310128"/>
            <a:ext cx="4041648" cy="548640"/>
          </a:xfrm>
          <a:prstGeom prst="rect">
            <a:avLst/>
          </a:prstGeom>
          <a:solidFill>
            <a:srgbClr val="EAF4EE"/>
          </a:solidFill>
          <a:ln w="635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 33"/>
          <p:cNvSpPr/>
          <p:nvPr/>
        </p:nvSpPr>
        <p:spPr>
          <a:xfrm>
            <a:off x="4828032" y="3328416"/>
            <a:ext cx="3895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Lç.1: D: 3.3.2 VPD Manutenção / C: 2.1.1 Fornecedores</a:t>
            </a:r>
            <a:endParaRPr lang="en-US" sz="750" dirty="0"/>
          </a:p>
        </p:txBody>
      </p:sp>
      <p:sp>
        <p:nvSpPr>
          <p:cNvPr id="38" name="Text 34"/>
          <p:cNvSpPr/>
          <p:nvPr/>
        </p:nvSpPr>
        <p:spPr>
          <a:xfrm>
            <a:off x="4828032" y="3547872"/>
            <a:ext cx="3895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Lç.2: D: 2.1.1 Fornecedores / C: 1.1.1 Caixa</a:t>
            </a:r>
            <a:endParaRPr lang="en-US" sz="750" dirty="0"/>
          </a:p>
        </p:txBody>
      </p:sp>
      <p:sp>
        <p:nvSpPr>
          <p:cNvPr id="39" name="Shape 35"/>
          <p:cNvSpPr/>
          <p:nvPr/>
        </p:nvSpPr>
        <p:spPr>
          <a:xfrm>
            <a:off x="4754880" y="3931920"/>
            <a:ext cx="4041648" cy="749808"/>
          </a:xfrm>
          <a:prstGeom prst="rect">
            <a:avLst/>
          </a:prstGeom>
          <a:solidFill>
            <a:srgbClr val="EAF0FA"/>
          </a:solidFill>
          <a:ln w="635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0" name="Text 36"/>
          <p:cNvSpPr/>
          <p:nvPr/>
        </p:nvSpPr>
        <p:spPr>
          <a:xfrm>
            <a:off x="4828032" y="3950208"/>
            <a:ext cx="38953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Passo a passo no SIGEF: Contabilidade → Lançamentos Manuais → Informar contas PCASP (débito e crédito), valor, histórico detalhado e número do documento fiscal. Período encerrado: lançar no mês corrente aberto (DCC/CAU não reabre períodos).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08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80" b="0" i="0" u="none" strike="noStrike" kern="1200" cap="none" spc="0" normalizeH="0" baseline="0" noProof="0" dirty="0">
                <a:ln>
                  <a:noFill/>
                </a:ln>
                <a:solidFill>
                  <a:srgbClr val="9AAAB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kumimoji="0" lang="en-US" sz="68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8A8468"/>
                </a:solidFill>
                <a:effectLst/>
                <a:uLnTx/>
                <a:uFillTx/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07 / 12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srgbClr val="F0F0F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07 — Análise Lógica do Balancete: 5 Erros Reais</a:t>
            </a:r>
            <a:endParaRPr kumimoji="0" lang="en-US" sz="16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UG 110050 · Balancete de Verificação CAERD · SIGEF/RO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7"/>
          <p:cNvSpPr/>
          <p:nvPr/>
        </p:nvSpPr>
        <p:spPr>
          <a:xfrm>
            <a:off x="201168" y="749808"/>
            <a:ext cx="1682496" cy="365760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8"/>
          <p:cNvSpPr/>
          <p:nvPr/>
        </p:nvSpPr>
        <p:spPr>
          <a:xfrm>
            <a:off x="201168" y="749808"/>
            <a:ext cx="16824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9"/>
          <p:cNvSpPr/>
          <p:nvPr/>
        </p:nvSpPr>
        <p:spPr>
          <a:xfrm>
            <a:off x="201168" y="1133856"/>
            <a:ext cx="1682496" cy="3657600"/>
          </a:xfrm>
          <a:prstGeom prst="rect">
            <a:avLst/>
          </a:prstGeom>
          <a:solidFill>
            <a:srgbClr val="2A0808"/>
          </a:solidFill>
          <a:ln w="635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274320" y="117043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EEEEC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Saldo Invertido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274320" y="1554480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Fornecedores (Passivo Cl.2) com saldo devedor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2"/>
          <p:cNvSpPr/>
          <p:nvPr/>
        </p:nvSpPr>
        <p:spPr>
          <a:xfrm>
            <a:off x="256032" y="2944368"/>
            <a:ext cx="1572768" cy="201168"/>
          </a:xfrm>
          <a:prstGeom prst="rect">
            <a:avLst/>
          </a:prstGeom>
          <a:solidFill>
            <a:srgbClr val="000000"/>
          </a:solidFill>
          <a:ln w="6350">
            <a:solidFill>
              <a:srgbClr val="B03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256032" y="2944368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" b="1" i="0" u="none" strike="noStrike" kern="0" cap="none" spc="100" normalizeH="0" baseline="0" noProof="0" dirty="0">
                <a:ln>
                  <a:noFill/>
                </a:ln>
                <a:solidFill>
                  <a:srgbClr val="B0302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CAUSA</a:t>
            </a:r>
            <a:endParaRPr kumimoji="0" lang="en-US" sz="6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274320" y="3200400"/>
            <a:ext cx="155448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Pag. sem liquidação prévia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5"/>
          <p:cNvSpPr/>
          <p:nvPr/>
        </p:nvSpPr>
        <p:spPr>
          <a:xfrm>
            <a:off x="1956816" y="749808"/>
            <a:ext cx="1682496" cy="365760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1956816" y="749808"/>
            <a:ext cx="16824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7"/>
          <p:cNvSpPr/>
          <p:nvPr/>
        </p:nvSpPr>
        <p:spPr>
          <a:xfrm>
            <a:off x="1956816" y="1133856"/>
            <a:ext cx="1682496" cy="3657600"/>
          </a:xfrm>
          <a:prstGeom prst="rect">
            <a:avLst/>
          </a:prstGeom>
          <a:solidFill>
            <a:srgbClr val="2A1508"/>
          </a:solidFill>
          <a:ln w="635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2029968" y="117043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EEEEC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Conta Zerada Indevida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19"/>
          <p:cNvSpPr/>
          <p:nvPr/>
        </p:nvSpPr>
        <p:spPr>
          <a:xfrm>
            <a:off x="2029968" y="1554480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Estoque R$ 68K some sem movimentação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0"/>
          <p:cNvSpPr/>
          <p:nvPr/>
        </p:nvSpPr>
        <p:spPr>
          <a:xfrm>
            <a:off x="2011680" y="2944368"/>
            <a:ext cx="1572768" cy="201168"/>
          </a:xfrm>
          <a:prstGeom prst="rect">
            <a:avLst/>
          </a:prstGeom>
          <a:solidFill>
            <a:srgbClr val="000000"/>
          </a:solidFill>
          <a:ln w="6350">
            <a:solidFill>
              <a:srgbClr val="C0581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2011680" y="2944368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" b="1" i="0" u="none" strike="noStrike" kern="0" cap="none" spc="100" normalizeH="0" baseline="0" noProof="0" dirty="0">
                <a:ln>
                  <a:noFill/>
                </a:ln>
                <a:solidFill>
                  <a:srgbClr val="C0581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CAUSA</a:t>
            </a:r>
            <a:endParaRPr kumimoji="0" lang="en-US" sz="6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2"/>
          <p:cNvSpPr/>
          <p:nvPr/>
        </p:nvSpPr>
        <p:spPr>
          <a:xfrm>
            <a:off x="2029968" y="3200400"/>
            <a:ext cx="155448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Material consumido sem lançamento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3"/>
          <p:cNvSpPr/>
          <p:nvPr/>
        </p:nvSpPr>
        <p:spPr>
          <a:xfrm>
            <a:off x="3712464" y="749808"/>
            <a:ext cx="1682496" cy="36576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4"/>
          <p:cNvSpPr/>
          <p:nvPr/>
        </p:nvSpPr>
        <p:spPr>
          <a:xfrm>
            <a:off x="3712464" y="749808"/>
            <a:ext cx="16824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Shape 25"/>
          <p:cNvSpPr/>
          <p:nvPr/>
        </p:nvSpPr>
        <p:spPr>
          <a:xfrm>
            <a:off x="3712464" y="1133856"/>
            <a:ext cx="1682496" cy="3657600"/>
          </a:xfrm>
          <a:prstGeom prst="rect">
            <a:avLst/>
          </a:prstGeom>
          <a:solidFill>
            <a:srgbClr val="08102A"/>
          </a:solidFill>
          <a:ln w="635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 26"/>
          <p:cNvSpPr/>
          <p:nvPr/>
        </p:nvSpPr>
        <p:spPr>
          <a:xfrm>
            <a:off x="3785616" y="117043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EEEEC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VPD sem Empenho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7"/>
          <p:cNvSpPr/>
          <p:nvPr/>
        </p:nvSpPr>
        <p:spPr>
          <a:xfrm>
            <a:off x="3785616" y="1554480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R$ 78K — despesa patrimonial sem liq. orçamentária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28"/>
          <p:cNvSpPr/>
          <p:nvPr/>
        </p:nvSpPr>
        <p:spPr>
          <a:xfrm>
            <a:off x="3767328" y="2944368"/>
            <a:ext cx="1572768" cy="201168"/>
          </a:xfrm>
          <a:prstGeom prst="rect">
            <a:avLst/>
          </a:prstGeom>
          <a:solidFill>
            <a:srgbClr val="000000"/>
          </a:solidFill>
          <a:ln w="6350">
            <a:solidFill>
              <a:srgbClr val="1A488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29"/>
          <p:cNvSpPr/>
          <p:nvPr/>
        </p:nvSpPr>
        <p:spPr>
          <a:xfrm>
            <a:off x="3767328" y="2944368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" b="1" i="0" u="none" strike="noStrike" kern="0" cap="none" spc="100" normalizeH="0" baseline="0" noProof="0" dirty="0">
                <a:ln>
                  <a:noFill/>
                </a:ln>
                <a:solidFill>
                  <a:srgbClr val="1A488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CAUSA</a:t>
            </a:r>
            <a:endParaRPr kumimoji="0" lang="en-US" sz="6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0"/>
          <p:cNvSpPr/>
          <p:nvPr/>
        </p:nvSpPr>
        <p:spPr>
          <a:xfrm>
            <a:off x="3785616" y="3200400"/>
            <a:ext cx="155448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Patrimônio lançado, ciclo orç. incompleto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hape 31"/>
          <p:cNvSpPr/>
          <p:nvPr/>
        </p:nvSpPr>
        <p:spPr>
          <a:xfrm>
            <a:off x="5468112" y="749808"/>
            <a:ext cx="1682496" cy="365760"/>
          </a:xfrm>
          <a:prstGeom prst="rect">
            <a:avLst/>
          </a:prstGeom>
          <a:solidFill>
            <a:srgbClr val="8A5800"/>
          </a:solidFill>
          <a:ln w="12700">
            <a:solidFill>
              <a:srgbClr val="8A58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 32"/>
          <p:cNvSpPr/>
          <p:nvPr/>
        </p:nvSpPr>
        <p:spPr>
          <a:xfrm>
            <a:off x="5468112" y="749808"/>
            <a:ext cx="16824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hape 33"/>
          <p:cNvSpPr/>
          <p:nvPr/>
        </p:nvSpPr>
        <p:spPr>
          <a:xfrm>
            <a:off x="5468112" y="1133856"/>
            <a:ext cx="1682496" cy="3657600"/>
          </a:xfrm>
          <a:prstGeom prst="rect">
            <a:avLst/>
          </a:prstGeom>
          <a:solidFill>
            <a:srgbClr val="201808"/>
          </a:solidFill>
          <a:ln w="635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 34"/>
          <p:cNvSpPr/>
          <p:nvPr/>
        </p:nvSpPr>
        <p:spPr>
          <a:xfrm>
            <a:off x="5541264" y="117043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EEEEC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Caixa Negativo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5"/>
          <p:cNvSpPr/>
          <p:nvPr/>
        </p:nvSpPr>
        <p:spPr>
          <a:xfrm>
            <a:off x="5541264" y="1554480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Conta 1.1.1 com saldo credor — impossível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Shape 36"/>
          <p:cNvSpPr/>
          <p:nvPr/>
        </p:nvSpPr>
        <p:spPr>
          <a:xfrm>
            <a:off x="5522976" y="2944368"/>
            <a:ext cx="1572768" cy="201168"/>
          </a:xfrm>
          <a:prstGeom prst="rect">
            <a:avLst/>
          </a:prstGeom>
          <a:solidFill>
            <a:srgbClr val="000000"/>
          </a:solidFill>
          <a:ln w="6350">
            <a:solidFill>
              <a:srgbClr val="8A58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7"/>
          <p:cNvSpPr/>
          <p:nvPr/>
        </p:nvSpPr>
        <p:spPr>
          <a:xfrm>
            <a:off x="5522976" y="2944368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" b="1" i="0" u="none" strike="noStrike" kern="0" cap="none" spc="100" normalizeH="0" baseline="0" noProof="0" dirty="0">
                <a:ln>
                  <a:noFill/>
                </a:ln>
                <a:solidFill>
                  <a:srgbClr val="8A580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CAUSA</a:t>
            </a:r>
            <a:endParaRPr kumimoji="0" lang="en-US" sz="6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 38"/>
          <p:cNvSpPr/>
          <p:nvPr/>
        </p:nvSpPr>
        <p:spPr>
          <a:xfrm>
            <a:off x="5541264" y="3200400"/>
            <a:ext cx="155448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 duplicada ou receita não lançada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Shape 39"/>
          <p:cNvSpPr/>
          <p:nvPr/>
        </p:nvSpPr>
        <p:spPr>
          <a:xfrm>
            <a:off x="7223760" y="749808"/>
            <a:ext cx="1682496" cy="365760"/>
          </a:xfrm>
          <a:prstGeom prst="rect">
            <a:avLst/>
          </a:prstGeom>
          <a:solidFill>
            <a:srgbClr val="205828"/>
          </a:solidFill>
          <a:ln w="12700">
            <a:solidFill>
              <a:srgbClr val="20582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Text 40"/>
          <p:cNvSpPr/>
          <p:nvPr/>
        </p:nvSpPr>
        <p:spPr>
          <a:xfrm>
            <a:off x="7223760" y="749808"/>
            <a:ext cx="16824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E5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hape 41"/>
          <p:cNvSpPr/>
          <p:nvPr/>
        </p:nvSpPr>
        <p:spPr>
          <a:xfrm>
            <a:off x="7223760" y="1133856"/>
            <a:ext cx="1682496" cy="3657600"/>
          </a:xfrm>
          <a:prstGeom prst="rect">
            <a:avLst/>
          </a:prstGeom>
          <a:solidFill>
            <a:srgbClr val="08201A"/>
          </a:solidFill>
          <a:ln w="6350">
            <a:solidFill>
              <a:srgbClr val="0000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Text 42"/>
          <p:cNvSpPr/>
          <p:nvPr/>
        </p:nvSpPr>
        <p:spPr>
          <a:xfrm>
            <a:off x="7296912" y="117043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EEEEC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Controle Desbalanceado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 43"/>
          <p:cNvSpPr/>
          <p:nvPr/>
        </p:nvSpPr>
        <p:spPr>
          <a:xfrm>
            <a:off x="7296912" y="1554480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R$ 78K em Empenhos a Liquidar sem liquidação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Shape 44"/>
          <p:cNvSpPr/>
          <p:nvPr/>
        </p:nvSpPr>
        <p:spPr>
          <a:xfrm>
            <a:off x="7278624" y="2944368"/>
            <a:ext cx="1572768" cy="201168"/>
          </a:xfrm>
          <a:prstGeom prst="rect">
            <a:avLst/>
          </a:prstGeom>
          <a:solidFill>
            <a:srgbClr val="000000"/>
          </a:solidFill>
          <a:ln w="6350">
            <a:solidFill>
              <a:srgbClr val="20582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 45"/>
          <p:cNvSpPr/>
          <p:nvPr/>
        </p:nvSpPr>
        <p:spPr>
          <a:xfrm>
            <a:off x="7278624" y="2944368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" b="1" i="0" u="none" strike="noStrike" kern="0" cap="none" spc="100" normalizeH="0" baseline="0" noProof="0" dirty="0">
                <a:ln>
                  <a:noFill/>
                </a:ln>
                <a:solidFill>
                  <a:srgbClr val="20582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CAUSA</a:t>
            </a:r>
            <a:endParaRPr kumimoji="0" lang="en-US" sz="6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Text 46"/>
          <p:cNvSpPr/>
          <p:nvPr/>
        </p:nvSpPr>
        <p:spPr>
          <a:xfrm>
            <a:off x="7296912" y="3200400"/>
            <a:ext cx="155448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Consequência direta do E3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Shape 47"/>
          <p:cNvSpPr/>
          <p:nvPr/>
        </p:nvSpPr>
        <p:spPr>
          <a:xfrm>
            <a:off x="201168" y="4663440"/>
            <a:ext cx="8741664" cy="164592"/>
          </a:xfrm>
          <a:prstGeom prst="rect">
            <a:avLst/>
          </a:prstGeom>
          <a:solidFill>
            <a:srgbClr val="2A1A0A"/>
          </a:solidFill>
          <a:ln w="6350">
            <a:solidFill>
              <a:srgbClr val="AA880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 48"/>
          <p:cNvSpPr/>
          <p:nvPr/>
        </p:nvSpPr>
        <p:spPr>
          <a:xfrm>
            <a:off x="292608" y="466344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C8A84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⚠  Balancete que FECHA (débitos = créditos) pode ter erros graves internos — sempre analisar conta a conta, natureza e contrapartidas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08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— Receita, Rendimentos e PASEP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Estágios da receita · Apropriação de rendimentos · Cálculo PASEP 1%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2084832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2084832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74320" y="713232"/>
            <a:ext cx="19385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PREVISÃO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274320" y="1060704"/>
            <a:ext cx="19385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 estima o quanto arrecadar — contas de controle Cl.5</a:t>
            </a:r>
            <a:endParaRPr lang="en-US" sz="800" dirty="0"/>
          </a:p>
        </p:txBody>
      </p:sp>
      <p:sp>
        <p:nvSpPr>
          <p:cNvPr id="15" name="Shape 11"/>
          <p:cNvSpPr/>
          <p:nvPr/>
        </p:nvSpPr>
        <p:spPr>
          <a:xfrm>
            <a:off x="2395728" y="713232"/>
            <a:ext cx="2084832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2"/>
          <p:cNvSpPr/>
          <p:nvPr/>
        </p:nvSpPr>
        <p:spPr>
          <a:xfrm>
            <a:off x="2395728" y="713232"/>
            <a:ext cx="2084832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2468880" y="713232"/>
            <a:ext cx="19385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LANÇAMENTO</a:t>
            </a:r>
            <a:endParaRPr lang="en-US" sz="850" dirty="0"/>
          </a:p>
        </p:txBody>
      </p:sp>
      <p:sp>
        <p:nvSpPr>
          <p:cNvPr id="18" name="Text 14"/>
          <p:cNvSpPr/>
          <p:nvPr/>
        </p:nvSpPr>
        <p:spPr>
          <a:xfrm>
            <a:off x="2468880" y="1060704"/>
            <a:ext cx="19385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Emissão da fatura — nasce o direito a receber (competência)</a:t>
            </a:r>
            <a:endParaRPr lang="en-US" sz="800" dirty="0"/>
          </a:p>
        </p:txBody>
      </p:sp>
      <p:sp>
        <p:nvSpPr>
          <p:cNvPr id="19" name="Shape 15"/>
          <p:cNvSpPr/>
          <p:nvPr/>
        </p:nvSpPr>
        <p:spPr>
          <a:xfrm>
            <a:off x="4590288" y="713232"/>
            <a:ext cx="2084832" cy="1051560"/>
          </a:xfrm>
          <a:prstGeom prst="rect">
            <a:avLst/>
          </a:prstGeom>
          <a:solidFill>
            <a:srgbClr val="EAF4EE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6"/>
          <p:cNvSpPr/>
          <p:nvPr/>
        </p:nvSpPr>
        <p:spPr>
          <a:xfrm>
            <a:off x="4590288" y="713232"/>
            <a:ext cx="2084832" cy="310896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4663440" y="713232"/>
            <a:ext cx="19385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03★ · ARRECADAÇÃO</a:t>
            </a:r>
            <a:endParaRPr lang="en-US" sz="850" dirty="0"/>
          </a:p>
        </p:txBody>
      </p:sp>
      <p:sp>
        <p:nvSpPr>
          <p:cNvPr id="22" name="Text 18"/>
          <p:cNvSpPr/>
          <p:nvPr/>
        </p:nvSpPr>
        <p:spPr>
          <a:xfrm>
            <a:off x="4663440" y="1060704"/>
            <a:ext cx="19385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Dinheiro entra no caixa — BASE DO PASEP e do RREO</a:t>
            </a:r>
            <a:endParaRPr lang="en-US" sz="800" dirty="0"/>
          </a:p>
        </p:txBody>
      </p:sp>
      <p:sp>
        <p:nvSpPr>
          <p:cNvPr id="23" name="Shape 19"/>
          <p:cNvSpPr/>
          <p:nvPr/>
        </p:nvSpPr>
        <p:spPr>
          <a:xfrm>
            <a:off x="6784848" y="713232"/>
            <a:ext cx="2084832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4" name="Shape 20"/>
          <p:cNvSpPr/>
          <p:nvPr/>
        </p:nvSpPr>
        <p:spPr>
          <a:xfrm>
            <a:off x="6784848" y="713232"/>
            <a:ext cx="2084832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1"/>
          <p:cNvSpPr/>
          <p:nvPr/>
        </p:nvSpPr>
        <p:spPr>
          <a:xfrm>
            <a:off x="6858000" y="713232"/>
            <a:ext cx="19385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RECOLHIMENTO</a:t>
            </a:r>
            <a:endParaRPr lang="en-US" sz="850" dirty="0"/>
          </a:p>
        </p:txBody>
      </p:sp>
      <p:sp>
        <p:nvSpPr>
          <p:cNvPr id="26" name="Text 22"/>
          <p:cNvSpPr/>
          <p:nvPr/>
        </p:nvSpPr>
        <p:spPr>
          <a:xfrm>
            <a:off x="6858000" y="1060704"/>
            <a:ext cx="19385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Transferência ao Tesouro quando aplicável</a:t>
            </a:r>
            <a:endParaRPr lang="en-US" sz="800" dirty="0"/>
          </a:p>
        </p:txBody>
      </p:sp>
      <p:sp>
        <p:nvSpPr>
          <p:cNvPr id="27" name="Shape 23"/>
          <p:cNvSpPr/>
          <p:nvPr/>
        </p:nvSpPr>
        <p:spPr>
          <a:xfrm>
            <a:off x="201168" y="1865376"/>
            <a:ext cx="8741664" cy="256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274320" y="1865376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🧮  CÁLCULO DO PASEP — CAERD Jan/2026  (Alíquota 1% sobre Receitas Correntes Arrecadadas · DARF cód. 0982)</a:t>
            </a:r>
            <a:endParaRPr lang="en-US" sz="850" dirty="0"/>
          </a:p>
        </p:txBody>
      </p:sp>
      <p:sp>
        <p:nvSpPr>
          <p:cNvPr id="29" name="Shape 25"/>
          <p:cNvSpPr/>
          <p:nvPr/>
        </p:nvSpPr>
        <p:spPr>
          <a:xfrm>
            <a:off x="201168" y="2157984"/>
            <a:ext cx="8741664" cy="256032"/>
          </a:xfrm>
          <a:prstGeom prst="rect">
            <a:avLst/>
          </a:prstGeom>
          <a:solidFill>
            <a:srgbClr val="F8F6F0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320040" y="216712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(+) Tarifas de água arrecadadas</a:t>
            </a:r>
            <a:endParaRPr lang="en-US" sz="850" dirty="0"/>
          </a:p>
        </p:txBody>
      </p:sp>
      <p:sp>
        <p:nvSpPr>
          <p:cNvPr id="31" name="Text 27"/>
          <p:cNvSpPr/>
          <p:nvPr/>
        </p:nvSpPr>
        <p:spPr>
          <a:xfrm>
            <a:off x="7498080" y="216712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R$ 850.000</a:t>
            </a:r>
            <a:endParaRPr lang="en-US" sz="850" dirty="0"/>
          </a:p>
        </p:txBody>
      </p:sp>
      <p:sp>
        <p:nvSpPr>
          <p:cNvPr id="32" name="Shape 28"/>
          <p:cNvSpPr/>
          <p:nvPr/>
        </p:nvSpPr>
        <p:spPr>
          <a:xfrm>
            <a:off x="201168" y="2432304"/>
            <a:ext cx="8741664" cy="256032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29"/>
          <p:cNvSpPr/>
          <p:nvPr/>
        </p:nvSpPr>
        <p:spPr>
          <a:xfrm>
            <a:off x="320040" y="244144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(+) Tarifas de esgoto arrecadadas</a:t>
            </a:r>
            <a:endParaRPr lang="en-US" sz="850" dirty="0"/>
          </a:p>
        </p:txBody>
      </p:sp>
      <p:sp>
        <p:nvSpPr>
          <p:cNvPr id="34" name="Text 30"/>
          <p:cNvSpPr/>
          <p:nvPr/>
        </p:nvSpPr>
        <p:spPr>
          <a:xfrm>
            <a:off x="7498080" y="244144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R$ 210.000</a:t>
            </a:r>
            <a:endParaRPr lang="en-US" sz="850" dirty="0"/>
          </a:p>
        </p:txBody>
      </p:sp>
      <p:sp>
        <p:nvSpPr>
          <p:cNvPr id="35" name="Shape 31"/>
          <p:cNvSpPr/>
          <p:nvPr/>
        </p:nvSpPr>
        <p:spPr>
          <a:xfrm>
            <a:off x="201168" y="2706624"/>
            <a:ext cx="8741664" cy="256032"/>
          </a:xfrm>
          <a:prstGeom prst="rect">
            <a:avLst/>
          </a:prstGeom>
          <a:solidFill>
            <a:srgbClr val="F8F6F0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320040" y="271576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(+) Ligações novas e serviços avulsos</a:t>
            </a:r>
            <a:endParaRPr lang="en-US" sz="850" dirty="0"/>
          </a:p>
        </p:txBody>
      </p:sp>
      <p:sp>
        <p:nvSpPr>
          <p:cNvPr id="37" name="Text 33"/>
          <p:cNvSpPr/>
          <p:nvPr/>
        </p:nvSpPr>
        <p:spPr>
          <a:xfrm>
            <a:off x="7498080" y="271576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R$ 38.000</a:t>
            </a:r>
            <a:endParaRPr lang="en-US" sz="850" dirty="0"/>
          </a:p>
        </p:txBody>
      </p:sp>
      <p:sp>
        <p:nvSpPr>
          <p:cNvPr id="38" name="Shape 34"/>
          <p:cNvSpPr/>
          <p:nvPr/>
        </p:nvSpPr>
        <p:spPr>
          <a:xfrm>
            <a:off x="201168" y="2980944"/>
            <a:ext cx="8741664" cy="256032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35"/>
          <p:cNvSpPr/>
          <p:nvPr/>
        </p:nvSpPr>
        <p:spPr>
          <a:xfrm>
            <a:off x="320040" y="299008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(+) Rendimentos de aplicações financeiras (competência)</a:t>
            </a:r>
            <a:endParaRPr lang="en-US" sz="850" dirty="0"/>
          </a:p>
        </p:txBody>
      </p:sp>
      <p:sp>
        <p:nvSpPr>
          <p:cNvPr id="40" name="Text 36"/>
          <p:cNvSpPr/>
          <p:nvPr/>
        </p:nvSpPr>
        <p:spPr>
          <a:xfrm>
            <a:off x="7498080" y="299008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R$ 2.400</a:t>
            </a:r>
            <a:endParaRPr lang="en-US" sz="850" dirty="0"/>
          </a:p>
        </p:txBody>
      </p:sp>
      <p:sp>
        <p:nvSpPr>
          <p:cNvPr id="41" name="Shape 37"/>
          <p:cNvSpPr/>
          <p:nvPr/>
        </p:nvSpPr>
        <p:spPr>
          <a:xfrm>
            <a:off x="201168" y="3255264"/>
            <a:ext cx="8741664" cy="256032"/>
          </a:xfrm>
          <a:prstGeom prst="rect">
            <a:avLst/>
          </a:prstGeom>
          <a:solidFill>
            <a:srgbClr val="F8F6F0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38"/>
          <p:cNvSpPr/>
          <p:nvPr/>
        </p:nvSpPr>
        <p:spPr>
          <a:xfrm>
            <a:off x="320040" y="326440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(+) Outras receitas correntes diversas</a:t>
            </a:r>
            <a:endParaRPr lang="en-US" sz="850" dirty="0"/>
          </a:p>
        </p:txBody>
      </p:sp>
      <p:sp>
        <p:nvSpPr>
          <p:cNvPr id="43" name="Text 39"/>
          <p:cNvSpPr/>
          <p:nvPr/>
        </p:nvSpPr>
        <p:spPr>
          <a:xfrm>
            <a:off x="7498080" y="326440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R$ 12.000</a:t>
            </a:r>
            <a:endParaRPr lang="en-US" sz="850" dirty="0"/>
          </a:p>
        </p:txBody>
      </p:sp>
      <p:sp>
        <p:nvSpPr>
          <p:cNvPr id="44" name="Shape 40"/>
          <p:cNvSpPr/>
          <p:nvPr/>
        </p:nvSpPr>
        <p:spPr>
          <a:xfrm>
            <a:off x="201168" y="3529584"/>
            <a:ext cx="8741664" cy="256032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Text 41"/>
          <p:cNvSpPr/>
          <p:nvPr/>
        </p:nvSpPr>
        <p:spPr>
          <a:xfrm>
            <a:off x="320040" y="353872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(–) Devoluções e cancelamentos de faturas</a:t>
            </a:r>
            <a:endParaRPr lang="en-US" sz="850" dirty="0"/>
          </a:p>
        </p:txBody>
      </p:sp>
      <p:sp>
        <p:nvSpPr>
          <p:cNvPr id="46" name="Text 42"/>
          <p:cNvSpPr/>
          <p:nvPr/>
        </p:nvSpPr>
        <p:spPr>
          <a:xfrm>
            <a:off x="7498080" y="353872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(R$ 5.400)</a:t>
            </a:r>
            <a:endParaRPr lang="en-US" sz="850" dirty="0"/>
          </a:p>
        </p:txBody>
      </p:sp>
      <p:sp>
        <p:nvSpPr>
          <p:cNvPr id="47" name="Shape 43"/>
          <p:cNvSpPr/>
          <p:nvPr/>
        </p:nvSpPr>
        <p:spPr>
          <a:xfrm>
            <a:off x="201168" y="3803904"/>
            <a:ext cx="8741664" cy="256032"/>
          </a:xfrm>
          <a:prstGeom prst="rect">
            <a:avLst/>
          </a:prstGeom>
          <a:solidFill>
            <a:srgbClr val="F8F6F0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8" name="Text 44"/>
          <p:cNvSpPr/>
          <p:nvPr/>
        </p:nvSpPr>
        <p:spPr>
          <a:xfrm>
            <a:off x="320040" y="3813048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(–) Alienações e convênios (não entram na base)</a:t>
            </a:r>
            <a:endParaRPr lang="en-US" sz="850" dirty="0"/>
          </a:p>
        </p:txBody>
      </p:sp>
      <p:sp>
        <p:nvSpPr>
          <p:cNvPr id="49" name="Text 45"/>
          <p:cNvSpPr/>
          <p:nvPr/>
        </p:nvSpPr>
        <p:spPr>
          <a:xfrm>
            <a:off x="7498080" y="381304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850" dirty="0"/>
          </a:p>
        </p:txBody>
      </p:sp>
      <p:sp>
        <p:nvSpPr>
          <p:cNvPr id="50" name="Shape 46"/>
          <p:cNvSpPr/>
          <p:nvPr/>
        </p:nvSpPr>
        <p:spPr>
          <a:xfrm>
            <a:off x="201168" y="4096512"/>
            <a:ext cx="8741664" cy="329184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Text 47"/>
          <p:cNvSpPr/>
          <p:nvPr/>
        </p:nvSpPr>
        <p:spPr>
          <a:xfrm>
            <a:off x="320040" y="4096512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CÁLCULO: R$ 1.107.000    ×    1%    =    PASEP: R$ 11.070    ·    Vencimento: último dia útil do mês seguinte</a:t>
            </a:r>
            <a:endParaRPr lang="en-US" sz="950" dirty="0"/>
          </a:p>
        </p:txBody>
      </p:sp>
      <p:sp>
        <p:nvSpPr>
          <p:cNvPr id="52" name="Shape 48"/>
          <p:cNvSpPr/>
          <p:nvPr/>
        </p:nvSpPr>
        <p:spPr>
          <a:xfrm>
            <a:off x="201168" y="4480560"/>
            <a:ext cx="8741664" cy="310896"/>
          </a:xfrm>
          <a:prstGeom prst="rect">
            <a:avLst/>
          </a:prstGeom>
          <a:solidFill>
            <a:srgbClr val="F5EAEA"/>
          </a:solidFill>
          <a:ln w="635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292608" y="4480560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Rendimentos de aplicações: apropriar mensalmente pelo regime de competência — NÃO apenas no resgate. Omissão = PASEP a menor = multa 75% + Selic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09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— Portaria STN 548/2015: Aspectos Patrimoniais não Registrados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reais do balancete CAERD — UG 110050 · Maio/2026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8741664" cy="256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74320" y="71323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EXIGÊNCIA PORTARIA 548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2286000" y="71323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SITUAÇÃO CAERD MAIO/2026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5486400" y="71323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EM RISCO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6858000" y="71323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</a:t>
            </a:r>
            <a:endParaRPr lang="en-US" sz="700" dirty="0"/>
          </a:p>
        </p:txBody>
      </p:sp>
      <p:sp>
        <p:nvSpPr>
          <p:cNvPr id="16" name="Text 12"/>
          <p:cNvSpPr/>
          <p:nvPr/>
        </p:nvSpPr>
        <p:spPr>
          <a:xfrm>
            <a:off x="7863840" y="713232"/>
            <a:ext cx="11521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201168" y="987552"/>
            <a:ext cx="8741664" cy="566928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274320" y="100584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 mensal — Instalações (NBC TSP 07)</a:t>
            </a:r>
            <a:endParaRPr lang="en-US" sz="750" dirty="0"/>
          </a:p>
        </p:txBody>
      </p:sp>
      <p:sp>
        <p:nvSpPr>
          <p:cNvPr id="19" name="Text 15"/>
          <p:cNvSpPr/>
          <p:nvPr/>
        </p:nvSpPr>
        <p:spPr>
          <a:xfrm>
            <a:off x="2304288" y="1005840"/>
            <a:ext cx="31089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R$ 297,4 M sem depreciação em maio/2026</a:t>
            </a:r>
            <a:endParaRPr lang="en-US" sz="750" dirty="0"/>
          </a:p>
        </p:txBody>
      </p:sp>
      <p:sp>
        <p:nvSpPr>
          <p:cNvPr id="20" name="Text 16"/>
          <p:cNvSpPr/>
          <p:nvPr/>
        </p:nvSpPr>
        <p:spPr>
          <a:xfrm>
            <a:off x="5504688" y="1005840"/>
            <a:ext cx="1325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~R$ 991K/mês</a:t>
            </a:r>
            <a:endParaRPr lang="en-US" sz="750" dirty="0"/>
          </a:p>
        </p:txBody>
      </p:sp>
      <p:sp>
        <p:nvSpPr>
          <p:cNvPr id="21" name="Text 17"/>
          <p:cNvSpPr/>
          <p:nvPr/>
        </p:nvSpPr>
        <p:spPr>
          <a:xfrm>
            <a:off x="6922008" y="1005840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IMEDIATO</a:t>
            </a:r>
            <a:endParaRPr lang="en-US" sz="750" dirty="0"/>
          </a:p>
        </p:txBody>
      </p:sp>
      <p:sp>
        <p:nvSpPr>
          <p:cNvPr id="22" name="Shape 18"/>
          <p:cNvSpPr/>
          <p:nvPr/>
        </p:nvSpPr>
        <p:spPr>
          <a:xfrm>
            <a:off x="7955280" y="1078992"/>
            <a:ext cx="914400" cy="256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7955280" y="10789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24" name="Shape 20"/>
          <p:cNvSpPr/>
          <p:nvPr/>
        </p:nvSpPr>
        <p:spPr>
          <a:xfrm>
            <a:off x="201168" y="1572768"/>
            <a:ext cx="8741664" cy="566928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1"/>
          <p:cNvSpPr/>
          <p:nvPr/>
        </p:nvSpPr>
        <p:spPr>
          <a:xfrm>
            <a:off x="274320" y="159105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 mensal — Máquinas e Equipamentos</a:t>
            </a:r>
            <a:endParaRPr lang="en-US" sz="750" dirty="0"/>
          </a:p>
        </p:txBody>
      </p:sp>
      <p:sp>
        <p:nvSpPr>
          <p:cNvPr id="26" name="Text 22"/>
          <p:cNvSpPr/>
          <p:nvPr/>
        </p:nvSpPr>
        <p:spPr>
          <a:xfrm>
            <a:off x="2304288" y="1591056"/>
            <a:ext cx="31089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R$ 34,2 M sem movimentação em maio/2026</a:t>
            </a:r>
            <a:endParaRPr lang="en-US" sz="750" dirty="0"/>
          </a:p>
        </p:txBody>
      </p:sp>
      <p:sp>
        <p:nvSpPr>
          <p:cNvPr id="27" name="Text 23"/>
          <p:cNvSpPr/>
          <p:nvPr/>
        </p:nvSpPr>
        <p:spPr>
          <a:xfrm>
            <a:off x="5504688" y="1591056"/>
            <a:ext cx="1325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~R$ 285K/mês</a:t>
            </a:r>
            <a:endParaRPr lang="en-US" sz="750" dirty="0"/>
          </a:p>
        </p:txBody>
      </p:sp>
      <p:sp>
        <p:nvSpPr>
          <p:cNvPr id="28" name="Text 24"/>
          <p:cNvSpPr/>
          <p:nvPr/>
        </p:nvSpPr>
        <p:spPr>
          <a:xfrm>
            <a:off x="6922008" y="1591056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IMEDIATO</a:t>
            </a:r>
            <a:endParaRPr lang="en-US" sz="750" dirty="0"/>
          </a:p>
        </p:txBody>
      </p:sp>
      <p:sp>
        <p:nvSpPr>
          <p:cNvPr id="29" name="Shape 25"/>
          <p:cNvSpPr/>
          <p:nvPr/>
        </p:nvSpPr>
        <p:spPr>
          <a:xfrm>
            <a:off x="7955280" y="1664208"/>
            <a:ext cx="914400" cy="256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7955280" y="166420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31" name="Shape 27"/>
          <p:cNvSpPr/>
          <p:nvPr/>
        </p:nvSpPr>
        <p:spPr>
          <a:xfrm>
            <a:off x="201168" y="2157984"/>
            <a:ext cx="8741664" cy="566928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28"/>
          <p:cNvSpPr/>
          <p:nvPr/>
        </p:nvSpPr>
        <p:spPr>
          <a:xfrm>
            <a:off x="274320" y="217627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Ativo Intangível — NBC TSP 05</a:t>
            </a:r>
            <a:endParaRPr lang="en-US" sz="750" dirty="0"/>
          </a:p>
        </p:txBody>
      </p:sp>
      <p:sp>
        <p:nvSpPr>
          <p:cNvPr id="33" name="Text 29"/>
          <p:cNvSpPr/>
          <p:nvPr/>
        </p:nvSpPr>
        <p:spPr>
          <a:xfrm>
            <a:off x="2304288" y="2176272"/>
            <a:ext cx="31089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 1.2.4 ausente no balancete — softwares, licenças</a:t>
            </a:r>
            <a:endParaRPr lang="en-US" sz="750" dirty="0"/>
          </a:p>
        </p:txBody>
      </p:sp>
      <p:sp>
        <p:nvSpPr>
          <p:cNvPr id="34" name="Text 30"/>
          <p:cNvSpPr/>
          <p:nvPr/>
        </p:nvSpPr>
        <p:spPr>
          <a:xfrm>
            <a:off x="5504688" y="2176272"/>
            <a:ext cx="1325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quantif.</a:t>
            </a:r>
            <a:endParaRPr lang="en-US" sz="750" dirty="0"/>
          </a:p>
        </p:txBody>
      </p:sp>
      <p:sp>
        <p:nvSpPr>
          <p:cNvPr id="35" name="Text 31"/>
          <p:cNvSpPr/>
          <p:nvPr/>
        </p:nvSpPr>
        <p:spPr>
          <a:xfrm>
            <a:off x="6922008" y="2176272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MÊS</a:t>
            </a:r>
            <a:endParaRPr lang="en-US" sz="750" dirty="0"/>
          </a:p>
        </p:txBody>
      </p:sp>
      <p:sp>
        <p:nvSpPr>
          <p:cNvPr id="36" name="Shape 32"/>
          <p:cNvSpPr/>
          <p:nvPr/>
        </p:nvSpPr>
        <p:spPr>
          <a:xfrm>
            <a:off x="7955280" y="2249424"/>
            <a:ext cx="914400" cy="25603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 33"/>
          <p:cNvSpPr/>
          <p:nvPr/>
        </p:nvSpPr>
        <p:spPr>
          <a:xfrm>
            <a:off x="7955280" y="224942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PENDENTE</a:t>
            </a:r>
            <a:endParaRPr lang="en-US" sz="650" dirty="0"/>
          </a:p>
        </p:txBody>
      </p:sp>
      <p:sp>
        <p:nvSpPr>
          <p:cNvPr id="38" name="Shape 34"/>
          <p:cNvSpPr/>
          <p:nvPr/>
        </p:nvSpPr>
        <p:spPr>
          <a:xfrm>
            <a:off x="201168" y="2743200"/>
            <a:ext cx="8741664" cy="566928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35"/>
          <p:cNvSpPr/>
          <p:nvPr/>
        </p:nvSpPr>
        <p:spPr>
          <a:xfrm>
            <a:off x="274320" y="276148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Atualização precatórios (R$ 562M) — Selic</a:t>
            </a:r>
            <a:endParaRPr lang="en-US" sz="750" dirty="0"/>
          </a:p>
        </p:txBody>
      </p:sp>
      <p:sp>
        <p:nvSpPr>
          <p:cNvPr id="40" name="Text 36"/>
          <p:cNvSpPr/>
          <p:nvPr/>
        </p:nvSpPr>
        <p:spPr>
          <a:xfrm>
            <a:off x="2304288" y="2761488"/>
            <a:ext cx="31089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VPD financeira de atualização em maio/2026</a:t>
            </a:r>
            <a:endParaRPr lang="en-US" sz="750" dirty="0"/>
          </a:p>
        </p:txBody>
      </p:sp>
      <p:sp>
        <p:nvSpPr>
          <p:cNvPr id="41" name="Text 37"/>
          <p:cNvSpPr/>
          <p:nvPr/>
        </p:nvSpPr>
        <p:spPr>
          <a:xfrm>
            <a:off x="5504688" y="2761488"/>
            <a:ext cx="1325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~R$ 4,8M/mês</a:t>
            </a:r>
            <a:endParaRPr lang="en-US" sz="750" dirty="0"/>
          </a:p>
        </p:txBody>
      </p:sp>
      <p:sp>
        <p:nvSpPr>
          <p:cNvPr id="42" name="Text 38"/>
          <p:cNvSpPr/>
          <p:nvPr/>
        </p:nvSpPr>
        <p:spPr>
          <a:xfrm>
            <a:off x="6922008" y="2761488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IMEDIATO</a:t>
            </a:r>
            <a:endParaRPr lang="en-US" sz="750" dirty="0"/>
          </a:p>
        </p:txBody>
      </p:sp>
      <p:sp>
        <p:nvSpPr>
          <p:cNvPr id="43" name="Shape 39"/>
          <p:cNvSpPr/>
          <p:nvPr/>
        </p:nvSpPr>
        <p:spPr>
          <a:xfrm>
            <a:off x="7955280" y="2834640"/>
            <a:ext cx="914400" cy="256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Text 40"/>
          <p:cNvSpPr/>
          <p:nvPr/>
        </p:nvSpPr>
        <p:spPr>
          <a:xfrm>
            <a:off x="7955280" y="283464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45" name="Shape 41"/>
          <p:cNvSpPr/>
          <p:nvPr/>
        </p:nvSpPr>
        <p:spPr>
          <a:xfrm>
            <a:off x="201168" y="3328416"/>
            <a:ext cx="8741664" cy="566928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2"/>
          <p:cNvSpPr/>
          <p:nvPr/>
        </p:nvSpPr>
        <p:spPr>
          <a:xfrm>
            <a:off x="274320" y="334670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 de impairment bens de uso comum</a:t>
            </a:r>
            <a:endParaRPr lang="en-US" sz="750" dirty="0"/>
          </a:p>
        </p:txBody>
      </p:sp>
      <p:sp>
        <p:nvSpPr>
          <p:cNvPr id="47" name="Text 43"/>
          <p:cNvSpPr/>
          <p:nvPr/>
        </p:nvSpPr>
        <p:spPr>
          <a:xfrm>
            <a:off x="2304288" y="3346704"/>
            <a:ext cx="31089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Instalações de água: recuperabilidade verificada?</a:t>
            </a:r>
            <a:endParaRPr lang="en-US" sz="750" dirty="0"/>
          </a:p>
        </p:txBody>
      </p:sp>
      <p:sp>
        <p:nvSpPr>
          <p:cNvPr id="48" name="Text 44"/>
          <p:cNvSpPr/>
          <p:nvPr/>
        </p:nvSpPr>
        <p:spPr>
          <a:xfrm>
            <a:off x="5504688" y="3346704"/>
            <a:ext cx="1325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verificar</a:t>
            </a:r>
            <a:endParaRPr lang="en-US" sz="750" dirty="0"/>
          </a:p>
        </p:txBody>
      </p:sp>
      <p:sp>
        <p:nvSpPr>
          <p:cNvPr id="49" name="Text 45"/>
          <p:cNvSpPr/>
          <p:nvPr/>
        </p:nvSpPr>
        <p:spPr>
          <a:xfrm>
            <a:off x="6922008" y="3346704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SEMESTRAL</a:t>
            </a:r>
            <a:endParaRPr lang="en-US" sz="750" dirty="0"/>
          </a:p>
        </p:txBody>
      </p:sp>
      <p:sp>
        <p:nvSpPr>
          <p:cNvPr id="50" name="Shape 46"/>
          <p:cNvSpPr/>
          <p:nvPr/>
        </p:nvSpPr>
        <p:spPr>
          <a:xfrm>
            <a:off x="7955280" y="3419856"/>
            <a:ext cx="914400" cy="25603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Text 47"/>
          <p:cNvSpPr/>
          <p:nvPr/>
        </p:nvSpPr>
        <p:spPr>
          <a:xfrm>
            <a:off x="7955280" y="341985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</a:t>
            </a:r>
            <a:endParaRPr lang="en-US" sz="650" dirty="0"/>
          </a:p>
        </p:txBody>
      </p:sp>
      <p:sp>
        <p:nvSpPr>
          <p:cNvPr id="52" name="Shape 48"/>
          <p:cNvSpPr/>
          <p:nvPr/>
        </p:nvSpPr>
        <p:spPr>
          <a:xfrm>
            <a:off x="201168" y="3913632"/>
            <a:ext cx="8741664" cy="566928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274320" y="39319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 explicativa PL negativo –R$ 1,336 Bi</a:t>
            </a:r>
            <a:endParaRPr lang="en-US" sz="750" dirty="0"/>
          </a:p>
        </p:txBody>
      </p:sp>
      <p:sp>
        <p:nvSpPr>
          <p:cNvPr id="54" name="Text 50"/>
          <p:cNvSpPr/>
          <p:nvPr/>
        </p:nvSpPr>
        <p:spPr>
          <a:xfrm>
            <a:off x="2304288" y="3931920"/>
            <a:ext cx="31089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Déficit acumulado R$ 2,638 Bi exige evidenciação</a:t>
            </a:r>
            <a:endParaRPr lang="en-US" sz="750" dirty="0"/>
          </a:p>
        </p:txBody>
      </p:sp>
      <p:sp>
        <p:nvSpPr>
          <p:cNvPr id="55" name="Text 51"/>
          <p:cNvSpPr/>
          <p:nvPr/>
        </p:nvSpPr>
        <p:spPr>
          <a:xfrm>
            <a:off x="5504688" y="3931920"/>
            <a:ext cx="1325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 o PL</a:t>
            </a:r>
            <a:endParaRPr lang="en-US" sz="750" dirty="0"/>
          </a:p>
        </p:txBody>
      </p:sp>
      <p:sp>
        <p:nvSpPr>
          <p:cNvPr id="56" name="Text 52"/>
          <p:cNvSpPr/>
          <p:nvPr/>
        </p:nvSpPr>
        <p:spPr>
          <a:xfrm>
            <a:off x="6922008" y="3931920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ANUAL</a:t>
            </a:r>
            <a:endParaRPr lang="en-US" sz="750" dirty="0"/>
          </a:p>
        </p:txBody>
      </p:sp>
      <p:sp>
        <p:nvSpPr>
          <p:cNvPr id="57" name="Shape 53"/>
          <p:cNvSpPr/>
          <p:nvPr/>
        </p:nvSpPr>
        <p:spPr>
          <a:xfrm>
            <a:off x="7955280" y="4005072"/>
            <a:ext cx="914400" cy="25603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8" name="Text 54"/>
          <p:cNvSpPr/>
          <p:nvPr/>
        </p:nvSpPr>
        <p:spPr>
          <a:xfrm>
            <a:off x="7955280" y="400507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PENDENTE</a:t>
            </a:r>
            <a:endParaRPr lang="en-US" sz="650" dirty="0"/>
          </a:p>
        </p:txBody>
      </p:sp>
      <p:sp>
        <p:nvSpPr>
          <p:cNvPr id="59" name="Shape 55"/>
          <p:cNvSpPr/>
          <p:nvPr/>
        </p:nvSpPr>
        <p:spPr>
          <a:xfrm>
            <a:off x="201168" y="4535424"/>
            <a:ext cx="8741664" cy="256032"/>
          </a:xfrm>
          <a:prstGeom prst="rect">
            <a:avLst/>
          </a:prstGeom>
          <a:solidFill>
            <a:srgbClr val="2A1A08"/>
          </a:solidFill>
          <a:ln w="635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0" name="Text 56"/>
          <p:cNvSpPr/>
          <p:nvPr/>
        </p:nvSpPr>
        <p:spPr>
          <a:xfrm>
            <a:off x="292608" y="4535424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 total estimada NÃO </a:t>
            </a:r>
            <a:r>
              <a:rPr lang="en-US" sz="800" b="1" dirty="0" err="1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registrada</a:t>
            </a:r>
            <a:r>
              <a:rPr lang="en-US" sz="8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Acumulado jan–mai/2026: ~R$ 7,6 M · Base: NBC TSP 07 + Portaria STN 548/2015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10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— Inconsistências Reais: Balancete CAERD Maio/2026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Fonte: UG 110050 · SIGEF/RO · QDD + Anexo 10 · 8 inconsistências identificadas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493776" cy="914400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01168" y="713232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I1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3401568" y="786384"/>
            <a:ext cx="1051560" cy="20116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1"/>
          <p:cNvSpPr/>
          <p:nvPr/>
        </p:nvSpPr>
        <p:spPr>
          <a:xfrm>
            <a:off x="3401568" y="786384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16" name="Text 12"/>
          <p:cNvSpPr/>
          <p:nvPr/>
        </p:nvSpPr>
        <p:spPr>
          <a:xfrm>
            <a:off x="768096" y="768096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Arrecadação ZERO no Anexo 10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768096" y="1024128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R$ 63,5 M acum.</a:t>
            </a:r>
            <a:endParaRPr lang="en-US" sz="800" dirty="0"/>
          </a:p>
        </p:txBody>
      </p:sp>
      <p:sp>
        <p:nvSpPr>
          <p:cNvPr id="18" name="Text 14"/>
          <p:cNvSpPr/>
          <p:nvPr/>
        </p:nvSpPr>
        <p:spPr>
          <a:xfrm>
            <a:off x="768096" y="1243584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Anexo 10 registra R$ 0 arrecadado em maio, mas caixa movimentou R$ 160M. Falha na rotina de arrecadação do SIGEF.</a:t>
            </a:r>
            <a:endParaRPr lang="en-US" sz="700" dirty="0"/>
          </a:p>
        </p:txBody>
      </p:sp>
      <p:sp>
        <p:nvSpPr>
          <p:cNvPr id="19" name="Shape 15"/>
          <p:cNvSpPr/>
          <p:nvPr/>
        </p:nvSpPr>
        <p:spPr>
          <a:xfrm>
            <a:off x="4663440" y="713232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6"/>
          <p:cNvSpPr/>
          <p:nvPr/>
        </p:nvSpPr>
        <p:spPr>
          <a:xfrm>
            <a:off x="4663440" y="713232"/>
            <a:ext cx="493776" cy="914400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4663440" y="713232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I2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7863840" y="786384"/>
            <a:ext cx="1051560" cy="20116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7863840" y="786384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24" name="Text 20"/>
          <p:cNvSpPr/>
          <p:nvPr/>
        </p:nvSpPr>
        <p:spPr>
          <a:xfrm>
            <a:off x="5230368" y="768096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Despesa Paga NEGATIVA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5230368" y="1024128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–R$ 2.164.651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5230368" y="1243584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QDD: total pago no mês é negativo. Ação 1490: –R$ 3,46M. OB de estorno mal lançada — fisicamente impossível.</a:t>
            </a:r>
            <a:endParaRPr lang="en-US" sz="700" dirty="0"/>
          </a:p>
        </p:txBody>
      </p:sp>
      <p:sp>
        <p:nvSpPr>
          <p:cNvPr id="27" name="Shape 23"/>
          <p:cNvSpPr/>
          <p:nvPr/>
        </p:nvSpPr>
        <p:spPr>
          <a:xfrm>
            <a:off x="201168" y="1682496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8" name="Shape 24"/>
          <p:cNvSpPr/>
          <p:nvPr/>
        </p:nvSpPr>
        <p:spPr>
          <a:xfrm>
            <a:off x="201168" y="1682496"/>
            <a:ext cx="493776" cy="914400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5"/>
          <p:cNvSpPr/>
          <p:nvPr/>
        </p:nvSpPr>
        <p:spPr>
          <a:xfrm>
            <a:off x="201168" y="1682496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I3</a:t>
            </a:r>
            <a:endParaRPr lang="en-US" sz="1200" dirty="0"/>
          </a:p>
        </p:txBody>
      </p:sp>
      <p:sp>
        <p:nvSpPr>
          <p:cNvPr id="30" name="Shape 26"/>
          <p:cNvSpPr/>
          <p:nvPr/>
        </p:nvSpPr>
        <p:spPr>
          <a:xfrm>
            <a:off x="3401568" y="1755648"/>
            <a:ext cx="1051560" cy="20116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7"/>
          <p:cNvSpPr/>
          <p:nvPr/>
        </p:nvSpPr>
        <p:spPr>
          <a:xfrm>
            <a:off x="3401568" y="1755648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32" name="Text 28"/>
          <p:cNvSpPr/>
          <p:nvPr/>
        </p:nvSpPr>
        <p:spPr>
          <a:xfrm>
            <a:off x="768096" y="1737360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Esgoto sem Previsão na LOA</a:t>
            </a:r>
            <a:endParaRPr lang="en-US" sz="850" dirty="0"/>
          </a:p>
        </p:txBody>
      </p:sp>
      <p:sp>
        <p:nvSpPr>
          <p:cNvPr id="33" name="Text 29"/>
          <p:cNvSpPr/>
          <p:nvPr/>
        </p:nvSpPr>
        <p:spPr>
          <a:xfrm>
            <a:off x="768096" y="1993392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R$ 17 M extra-orç.</a:t>
            </a:r>
            <a:endParaRPr lang="en-US" sz="800" dirty="0"/>
          </a:p>
        </p:txBody>
      </p:sp>
      <p:sp>
        <p:nvSpPr>
          <p:cNvPr id="34" name="Text 30"/>
          <p:cNvSpPr/>
          <p:nvPr/>
        </p:nvSpPr>
        <p:spPr>
          <a:xfrm>
            <a:off x="768096" y="2212848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Rubrica 1.699.502.100 com previsão zero mas R$ 17M arrecadados. Necessita crédito adicional especial.</a:t>
            </a:r>
            <a:endParaRPr lang="en-US" sz="700" dirty="0"/>
          </a:p>
        </p:txBody>
      </p:sp>
      <p:sp>
        <p:nvSpPr>
          <p:cNvPr id="35" name="Shape 31"/>
          <p:cNvSpPr/>
          <p:nvPr/>
        </p:nvSpPr>
        <p:spPr>
          <a:xfrm>
            <a:off x="4663440" y="1682496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6" name="Shape 32"/>
          <p:cNvSpPr/>
          <p:nvPr/>
        </p:nvSpPr>
        <p:spPr>
          <a:xfrm>
            <a:off x="4663440" y="1682496"/>
            <a:ext cx="493776" cy="914400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 33"/>
          <p:cNvSpPr/>
          <p:nvPr/>
        </p:nvSpPr>
        <p:spPr>
          <a:xfrm>
            <a:off x="4663440" y="1682496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I4</a:t>
            </a:r>
            <a:endParaRPr lang="en-US" sz="1200" dirty="0"/>
          </a:p>
        </p:txBody>
      </p:sp>
      <p:sp>
        <p:nvSpPr>
          <p:cNvPr id="38" name="Shape 34"/>
          <p:cNvSpPr/>
          <p:nvPr/>
        </p:nvSpPr>
        <p:spPr>
          <a:xfrm>
            <a:off x="7863840" y="1755648"/>
            <a:ext cx="1051560" cy="20116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35"/>
          <p:cNvSpPr/>
          <p:nvPr/>
        </p:nvSpPr>
        <p:spPr>
          <a:xfrm>
            <a:off x="7863840" y="1755648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40" name="Text 36"/>
          <p:cNvSpPr/>
          <p:nvPr/>
        </p:nvSpPr>
        <p:spPr>
          <a:xfrm>
            <a:off x="5230368" y="1737360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COFINS/PIS sem competência mai.</a:t>
            </a:r>
            <a:endParaRPr lang="en-US" sz="850" dirty="0"/>
          </a:p>
        </p:txBody>
      </p:sp>
      <p:sp>
        <p:nvSpPr>
          <p:cNvPr id="41" name="Text 37"/>
          <p:cNvSpPr/>
          <p:nvPr/>
        </p:nvSpPr>
        <p:spPr>
          <a:xfrm>
            <a:off x="5230368" y="1993392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apurar</a:t>
            </a:r>
            <a:endParaRPr lang="en-US" sz="800" dirty="0"/>
          </a:p>
        </p:txBody>
      </p:sp>
      <p:sp>
        <p:nvSpPr>
          <p:cNvPr id="42" name="Text 38"/>
          <p:cNvSpPr/>
          <p:nvPr/>
        </p:nvSpPr>
        <p:spPr>
          <a:xfrm>
            <a:off x="5230368" y="2212848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R$ 21,4M (COFINS) e R$ 4,6M (PIS) sem VPD de competência em maio/2026.</a:t>
            </a:r>
            <a:endParaRPr lang="en-US" sz="700" dirty="0"/>
          </a:p>
        </p:txBody>
      </p:sp>
      <p:sp>
        <p:nvSpPr>
          <p:cNvPr id="43" name="Shape 39"/>
          <p:cNvSpPr/>
          <p:nvPr/>
        </p:nvSpPr>
        <p:spPr>
          <a:xfrm>
            <a:off x="201168" y="2651760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4" name="Shape 40"/>
          <p:cNvSpPr/>
          <p:nvPr/>
        </p:nvSpPr>
        <p:spPr>
          <a:xfrm>
            <a:off x="201168" y="2651760"/>
            <a:ext cx="493776" cy="914400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Text 41"/>
          <p:cNvSpPr/>
          <p:nvPr/>
        </p:nvSpPr>
        <p:spPr>
          <a:xfrm>
            <a:off x="201168" y="2651760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I5</a:t>
            </a:r>
            <a:endParaRPr lang="en-US" sz="1200" dirty="0"/>
          </a:p>
        </p:txBody>
      </p:sp>
      <p:sp>
        <p:nvSpPr>
          <p:cNvPr id="46" name="Shape 42"/>
          <p:cNvSpPr/>
          <p:nvPr/>
        </p:nvSpPr>
        <p:spPr>
          <a:xfrm>
            <a:off x="3401568" y="2724912"/>
            <a:ext cx="1051560" cy="20116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Text 43"/>
          <p:cNvSpPr/>
          <p:nvPr/>
        </p:nvSpPr>
        <p:spPr>
          <a:xfrm>
            <a:off x="3401568" y="2724912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48" name="Text 44"/>
          <p:cNvSpPr/>
          <p:nvPr/>
        </p:nvSpPr>
        <p:spPr>
          <a:xfrm>
            <a:off x="768096" y="2706624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Estoque sem baixa em maio</a:t>
            </a:r>
            <a:endParaRPr lang="en-US" sz="850" dirty="0"/>
          </a:p>
        </p:txBody>
      </p:sp>
      <p:sp>
        <p:nvSpPr>
          <p:cNvPr id="49" name="Text 45"/>
          <p:cNvSpPr/>
          <p:nvPr/>
        </p:nvSpPr>
        <p:spPr>
          <a:xfrm>
            <a:off x="768096" y="2962656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R$ 6.945.701</a:t>
            </a:r>
            <a:endParaRPr lang="en-US" sz="800" dirty="0"/>
          </a:p>
        </p:txBody>
      </p:sp>
      <p:sp>
        <p:nvSpPr>
          <p:cNvPr id="50" name="Text 46"/>
          <p:cNvSpPr/>
          <p:nvPr/>
        </p:nvSpPr>
        <p:spPr>
          <a:xfrm>
            <a:off x="768096" y="3182112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Almoxarifado com zero de movimentação. CAERD opera mas não consumiu material? Físico ≠ SIGEF.</a:t>
            </a:r>
            <a:endParaRPr lang="en-US" sz="700" dirty="0"/>
          </a:p>
        </p:txBody>
      </p:sp>
      <p:sp>
        <p:nvSpPr>
          <p:cNvPr id="51" name="Shape 47"/>
          <p:cNvSpPr/>
          <p:nvPr/>
        </p:nvSpPr>
        <p:spPr>
          <a:xfrm>
            <a:off x="4663440" y="2651760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2" name="Shape 48"/>
          <p:cNvSpPr/>
          <p:nvPr/>
        </p:nvSpPr>
        <p:spPr>
          <a:xfrm>
            <a:off x="4663440" y="2651760"/>
            <a:ext cx="493776" cy="91440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4663440" y="2651760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I6</a:t>
            </a:r>
            <a:endParaRPr lang="en-US" sz="1200" dirty="0"/>
          </a:p>
        </p:txBody>
      </p:sp>
      <p:sp>
        <p:nvSpPr>
          <p:cNvPr id="54" name="Shape 50"/>
          <p:cNvSpPr/>
          <p:nvPr/>
        </p:nvSpPr>
        <p:spPr>
          <a:xfrm>
            <a:off x="7863840" y="2724912"/>
            <a:ext cx="1051560" cy="201168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5" name="Text 51"/>
          <p:cNvSpPr/>
          <p:nvPr/>
        </p:nvSpPr>
        <p:spPr>
          <a:xfrm>
            <a:off x="7863840" y="2724912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MÉDIO</a:t>
            </a:r>
            <a:endParaRPr lang="en-US" sz="650" dirty="0"/>
          </a:p>
        </p:txBody>
      </p:sp>
      <p:sp>
        <p:nvSpPr>
          <p:cNvPr id="56" name="Text 52"/>
          <p:cNvSpPr/>
          <p:nvPr/>
        </p:nvSpPr>
        <p:spPr>
          <a:xfrm>
            <a:off x="5230368" y="2706624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Reclassif. R$ 235M Tributos LP</a:t>
            </a:r>
            <a:endParaRPr lang="en-US" sz="850" dirty="0"/>
          </a:p>
        </p:txBody>
      </p:sp>
      <p:sp>
        <p:nvSpPr>
          <p:cNvPr id="57" name="Text 53"/>
          <p:cNvSpPr/>
          <p:nvPr/>
        </p:nvSpPr>
        <p:spPr>
          <a:xfrm>
            <a:off x="5230368" y="2962656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R$ 235.171.242</a:t>
            </a:r>
            <a:endParaRPr lang="en-US" sz="800" dirty="0"/>
          </a:p>
        </p:txBody>
      </p:sp>
      <p:sp>
        <p:nvSpPr>
          <p:cNvPr id="58" name="Text 54"/>
          <p:cNvSpPr/>
          <p:nvPr/>
        </p:nvSpPr>
        <p:spPr>
          <a:xfrm>
            <a:off x="5230368" y="3182112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 22.412 zerada com R$ 470M de movimentação — migração Intra OFSS → Inter OFSS sem documento.</a:t>
            </a:r>
            <a:endParaRPr lang="en-US" sz="700" dirty="0"/>
          </a:p>
        </p:txBody>
      </p:sp>
      <p:sp>
        <p:nvSpPr>
          <p:cNvPr id="59" name="Shape 55"/>
          <p:cNvSpPr/>
          <p:nvPr/>
        </p:nvSpPr>
        <p:spPr>
          <a:xfrm>
            <a:off x="201168" y="3621024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0" name="Shape 56"/>
          <p:cNvSpPr/>
          <p:nvPr/>
        </p:nvSpPr>
        <p:spPr>
          <a:xfrm>
            <a:off x="201168" y="3621024"/>
            <a:ext cx="493776" cy="91440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1" name="Text 57"/>
          <p:cNvSpPr/>
          <p:nvPr/>
        </p:nvSpPr>
        <p:spPr>
          <a:xfrm>
            <a:off x="201168" y="3621024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I7</a:t>
            </a:r>
            <a:endParaRPr lang="en-US" sz="1200" dirty="0"/>
          </a:p>
        </p:txBody>
      </p:sp>
      <p:sp>
        <p:nvSpPr>
          <p:cNvPr id="62" name="Shape 58"/>
          <p:cNvSpPr/>
          <p:nvPr/>
        </p:nvSpPr>
        <p:spPr>
          <a:xfrm>
            <a:off x="3401568" y="3694176"/>
            <a:ext cx="1051560" cy="201168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3" name="Text 59"/>
          <p:cNvSpPr/>
          <p:nvPr/>
        </p:nvSpPr>
        <p:spPr>
          <a:xfrm>
            <a:off x="3401568" y="3694176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MÉDIO</a:t>
            </a:r>
            <a:endParaRPr lang="en-US" sz="650" dirty="0"/>
          </a:p>
        </p:txBody>
      </p:sp>
      <p:sp>
        <p:nvSpPr>
          <p:cNvPr id="64" name="Text 60"/>
          <p:cNvSpPr/>
          <p:nvPr/>
        </p:nvSpPr>
        <p:spPr>
          <a:xfrm>
            <a:off x="768096" y="3675888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Créditos adicionais sem decreto</a:t>
            </a:r>
            <a:endParaRPr lang="en-US" sz="850" dirty="0"/>
          </a:p>
        </p:txBody>
      </p:sp>
      <p:sp>
        <p:nvSpPr>
          <p:cNvPr id="65" name="Text 61"/>
          <p:cNvSpPr/>
          <p:nvPr/>
        </p:nvSpPr>
        <p:spPr>
          <a:xfrm>
            <a:off x="768096" y="3931920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R$ 28,9 M</a:t>
            </a:r>
            <a:endParaRPr lang="en-US" sz="800" dirty="0"/>
          </a:p>
        </p:txBody>
      </p:sp>
      <p:sp>
        <p:nvSpPr>
          <p:cNvPr id="66" name="Text 62"/>
          <p:cNvSpPr/>
          <p:nvPr/>
        </p:nvSpPr>
        <p:spPr>
          <a:xfrm>
            <a:off x="768096" y="4151376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Dotação atualizada difere da inicial sem crédito adicional explícito no QDD.</a:t>
            </a:r>
            <a:endParaRPr lang="en-US" sz="700" dirty="0"/>
          </a:p>
        </p:txBody>
      </p:sp>
      <p:sp>
        <p:nvSpPr>
          <p:cNvPr id="67" name="Shape 63"/>
          <p:cNvSpPr/>
          <p:nvPr/>
        </p:nvSpPr>
        <p:spPr>
          <a:xfrm>
            <a:off x="4663440" y="3621024"/>
            <a:ext cx="4315968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8" name="Shape 64"/>
          <p:cNvSpPr/>
          <p:nvPr/>
        </p:nvSpPr>
        <p:spPr>
          <a:xfrm>
            <a:off x="4663440" y="3621024"/>
            <a:ext cx="493776" cy="91440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9" name="Text 65"/>
          <p:cNvSpPr/>
          <p:nvPr/>
        </p:nvSpPr>
        <p:spPr>
          <a:xfrm>
            <a:off x="4663440" y="3621024"/>
            <a:ext cx="4937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I8</a:t>
            </a:r>
            <a:endParaRPr lang="en-US" sz="1200" dirty="0"/>
          </a:p>
        </p:txBody>
      </p:sp>
      <p:sp>
        <p:nvSpPr>
          <p:cNvPr id="70" name="Shape 66"/>
          <p:cNvSpPr/>
          <p:nvPr/>
        </p:nvSpPr>
        <p:spPr>
          <a:xfrm>
            <a:off x="7863840" y="3694176"/>
            <a:ext cx="1051560" cy="201168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1" name="Text 67"/>
          <p:cNvSpPr/>
          <p:nvPr/>
        </p:nvSpPr>
        <p:spPr>
          <a:xfrm>
            <a:off x="7863840" y="3694176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BAIXO</a:t>
            </a:r>
            <a:endParaRPr lang="en-US" sz="650" dirty="0"/>
          </a:p>
        </p:txBody>
      </p:sp>
      <p:sp>
        <p:nvSpPr>
          <p:cNvPr id="72" name="Text 68"/>
          <p:cNvSpPr/>
          <p:nvPr/>
        </p:nvSpPr>
        <p:spPr>
          <a:xfrm>
            <a:off x="5230368" y="3675888"/>
            <a:ext cx="25786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Receita em rubrica residual</a:t>
            </a:r>
            <a:endParaRPr lang="en-US" sz="850" dirty="0"/>
          </a:p>
        </p:txBody>
      </p:sp>
      <p:sp>
        <p:nvSpPr>
          <p:cNvPr id="73" name="Text 69"/>
          <p:cNvSpPr/>
          <p:nvPr/>
        </p:nvSpPr>
        <p:spPr>
          <a:xfrm>
            <a:off x="5230368" y="3931920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R$ 1.238.974</a:t>
            </a:r>
            <a:endParaRPr lang="en-US" sz="800" dirty="0"/>
          </a:p>
        </p:txBody>
      </p:sp>
      <p:sp>
        <p:nvSpPr>
          <p:cNvPr id="74" name="Text 70"/>
          <p:cNvSpPr/>
          <p:nvPr/>
        </p:nvSpPr>
        <p:spPr>
          <a:xfrm>
            <a:off x="5230368" y="4151376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Rubrica 1999992100 'Não Projetadas' com R$ 1,2M. Impacta base PASEP e classificação RREO.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11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—</a:t>
            </a:r>
            <a:r>
              <a:rPr lang="en-US" sz="1700" b="1" dirty="0" err="1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Inconsistências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493776" cy="89611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01168" y="713232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P1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3401568" y="786384"/>
            <a:ext cx="1051560" cy="20116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1"/>
          <p:cNvSpPr/>
          <p:nvPr/>
        </p:nvSpPr>
        <p:spPr>
          <a:xfrm>
            <a:off x="3401568" y="786384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16" name="Text 12"/>
          <p:cNvSpPr/>
          <p:nvPr/>
        </p:nvSpPr>
        <p:spPr>
          <a:xfrm>
            <a:off x="768096" y="777240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Bloqueios judiciais no Disponível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768096" y="1060704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Superavalia liquidez</a:t>
            </a:r>
            <a:endParaRPr lang="en-US" sz="800" dirty="0"/>
          </a:p>
        </p:txBody>
      </p:sp>
      <p:sp>
        <p:nvSpPr>
          <p:cNvPr id="18" name="Shape 14"/>
          <p:cNvSpPr/>
          <p:nvPr/>
        </p:nvSpPr>
        <p:spPr>
          <a:xfrm>
            <a:off x="4663440" y="713232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9" name="Shape 15"/>
          <p:cNvSpPr/>
          <p:nvPr/>
        </p:nvSpPr>
        <p:spPr>
          <a:xfrm>
            <a:off x="4663440" y="713232"/>
            <a:ext cx="493776" cy="89611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4663440" y="713232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</a:t>
            </a:r>
            <a:endParaRPr lang="en-US" sz="1300" dirty="0"/>
          </a:p>
        </p:txBody>
      </p:sp>
      <p:sp>
        <p:nvSpPr>
          <p:cNvPr id="21" name="Shape 17"/>
          <p:cNvSpPr/>
          <p:nvPr/>
        </p:nvSpPr>
        <p:spPr>
          <a:xfrm>
            <a:off x="7863840" y="786384"/>
            <a:ext cx="1051560" cy="20116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18"/>
          <p:cNvSpPr/>
          <p:nvPr/>
        </p:nvSpPr>
        <p:spPr>
          <a:xfrm>
            <a:off x="7863840" y="786384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23" name="Text 19"/>
          <p:cNvSpPr/>
          <p:nvPr/>
        </p:nvSpPr>
        <p:spPr>
          <a:xfrm>
            <a:off x="5230368" y="777240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R$ 122,7 M sem suporte documental</a:t>
            </a:r>
            <a:endParaRPr lang="en-US" sz="850" dirty="0"/>
          </a:p>
        </p:txBody>
      </p:sp>
      <p:sp>
        <p:nvSpPr>
          <p:cNvPr id="24" name="Text 20"/>
          <p:cNvSpPr/>
          <p:nvPr/>
        </p:nvSpPr>
        <p:spPr>
          <a:xfrm>
            <a:off x="5230368" y="1060704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62% vencidos +180 dias</a:t>
            </a:r>
            <a:endParaRPr lang="en-US" sz="800" dirty="0"/>
          </a:p>
        </p:txBody>
      </p:sp>
      <p:sp>
        <p:nvSpPr>
          <p:cNvPr id="25" name="Shape 21"/>
          <p:cNvSpPr/>
          <p:nvPr/>
        </p:nvSpPr>
        <p:spPr>
          <a:xfrm>
            <a:off x="201168" y="1682496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6" name="Shape 22"/>
          <p:cNvSpPr/>
          <p:nvPr/>
        </p:nvSpPr>
        <p:spPr>
          <a:xfrm>
            <a:off x="201168" y="1682496"/>
            <a:ext cx="493776" cy="89611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3"/>
          <p:cNvSpPr/>
          <p:nvPr/>
        </p:nvSpPr>
        <p:spPr>
          <a:xfrm>
            <a:off x="201168" y="1682496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P3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3401568" y="1755648"/>
            <a:ext cx="1051560" cy="20116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5"/>
          <p:cNvSpPr/>
          <p:nvPr/>
        </p:nvSpPr>
        <p:spPr>
          <a:xfrm>
            <a:off x="3401568" y="1755648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30" name="Text 26"/>
          <p:cNvSpPr/>
          <p:nvPr/>
        </p:nvSpPr>
        <p:spPr>
          <a:xfrm>
            <a:off x="768096" y="1746504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Provisão de perdas — CPC 48 não atendido</a:t>
            </a:r>
            <a:endParaRPr lang="en-US" sz="850" dirty="0"/>
          </a:p>
        </p:txBody>
      </p:sp>
      <p:sp>
        <p:nvSpPr>
          <p:cNvPr id="31" name="Text 27"/>
          <p:cNvSpPr/>
          <p:nvPr/>
        </p:nvSpPr>
        <p:spPr>
          <a:xfrm>
            <a:off x="768096" y="2029968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 inadequada</a:t>
            </a:r>
            <a:endParaRPr lang="en-US" sz="800" dirty="0"/>
          </a:p>
        </p:txBody>
      </p:sp>
      <p:sp>
        <p:nvSpPr>
          <p:cNvPr id="32" name="Shape 28"/>
          <p:cNvSpPr/>
          <p:nvPr/>
        </p:nvSpPr>
        <p:spPr>
          <a:xfrm>
            <a:off x="4663440" y="1682496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3" name="Shape 29"/>
          <p:cNvSpPr/>
          <p:nvPr/>
        </p:nvSpPr>
        <p:spPr>
          <a:xfrm>
            <a:off x="4663440" y="1682496"/>
            <a:ext cx="493776" cy="89611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4663440" y="1682496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P4</a:t>
            </a:r>
            <a:endParaRPr lang="en-US" sz="1300" dirty="0"/>
          </a:p>
        </p:txBody>
      </p:sp>
      <p:sp>
        <p:nvSpPr>
          <p:cNvPr id="35" name="Shape 31"/>
          <p:cNvSpPr/>
          <p:nvPr/>
        </p:nvSpPr>
        <p:spPr>
          <a:xfrm>
            <a:off x="7863840" y="1755648"/>
            <a:ext cx="1051560" cy="20116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7863840" y="1755648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37" name="Text 33"/>
          <p:cNvSpPr/>
          <p:nvPr/>
        </p:nvSpPr>
        <p:spPr>
          <a:xfrm>
            <a:off x="5230368" y="1746504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Divergência R$ 469K — Depósitos Restituíveis</a:t>
            </a:r>
            <a:endParaRPr lang="en-US" sz="850" dirty="0"/>
          </a:p>
        </p:txBody>
      </p:sp>
      <p:sp>
        <p:nvSpPr>
          <p:cNvPr id="38" name="Text 34"/>
          <p:cNvSpPr/>
          <p:nvPr/>
        </p:nvSpPr>
        <p:spPr>
          <a:xfrm>
            <a:off x="5230368" y="2029968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 contábil ≠ financeiro</a:t>
            </a:r>
            <a:endParaRPr lang="en-US" sz="800" dirty="0"/>
          </a:p>
        </p:txBody>
      </p:sp>
      <p:sp>
        <p:nvSpPr>
          <p:cNvPr id="39" name="Shape 35"/>
          <p:cNvSpPr/>
          <p:nvPr/>
        </p:nvSpPr>
        <p:spPr>
          <a:xfrm>
            <a:off x="201168" y="2651760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0" name="Shape 36"/>
          <p:cNvSpPr/>
          <p:nvPr/>
        </p:nvSpPr>
        <p:spPr>
          <a:xfrm>
            <a:off x="201168" y="2651760"/>
            <a:ext cx="493776" cy="89611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7"/>
          <p:cNvSpPr/>
          <p:nvPr/>
        </p:nvSpPr>
        <p:spPr>
          <a:xfrm>
            <a:off x="201168" y="2651760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P5</a:t>
            </a:r>
            <a:endParaRPr lang="en-US" sz="1300" dirty="0"/>
          </a:p>
        </p:txBody>
      </p:sp>
      <p:sp>
        <p:nvSpPr>
          <p:cNvPr id="42" name="Shape 38"/>
          <p:cNvSpPr/>
          <p:nvPr/>
        </p:nvSpPr>
        <p:spPr>
          <a:xfrm>
            <a:off x="3401568" y="2724912"/>
            <a:ext cx="1051560" cy="20116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3" name="Text 39"/>
          <p:cNvSpPr/>
          <p:nvPr/>
        </p:nvSpPr>
        <p:spPr>
          <a:xfrm>
            <a:off x="3401568" y="2724912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44" name="Text 40"/>
          <p:cNvSpPr/>
          <p:nvPr/>
        </p:nvSpPr>
        <p:spPr>
          <a:xfrm>
            <a:off x="768096" y="2715768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R$ 50,5 M amortizado como receita operacional</a:t>
            </a:r>
            <a:endParaRPr lang="en-US" sz="850" dirty="0"/>
          </a:p>
        </p:txBody>
      </p:sp>
      <p:sp>
        <p:nvSpPr>
          <p:cNvPr id="45" name="Text 41"/>
          <p:cNvSpPr/>
          <p:nvPr/>
        </p:nvSpPr>
        <p:spPr>
          <a:xfrm>
            <a:off x="768096" y="2999232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Inflou lucro 2024</a:t>
            </a:r>
            <a:endParaRPr lang="en-US" sz="800" dirty="0"/>
          </a:p>
        </p:txBody>
      </p:sp>
      <p:sp>
        <p:nvSpPr>
          <p:cNvPr id="46" name="Shape 42"/>
          <p:cNvSpPr/>
          <p:nvPr/>
        </p:nvSpPr>
        <p:spPr>
          <a:xfrm>
            <a:off x="4663440" y="2651760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7" name="Shape 43"/>
          <p:cNvSpPr/>
          <p:nvPr/>
        </p:nvSpPr>
        <p:spPr>
          <a:xfrm>
            <a:off x="4663440" y="2651760"/>
            <a:ext cx="493776" cy="89611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8" name="Text 44"/>
          <p:cNvSpPr/>
          <p:nvPr/>
        </p:nvSpPr>
        <p:spPr>
          <a:xfrm>
            <a:off x="4663440" y="2651760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P6</a:t>
            </a:r>
            <a:endParaRPr lang="en-US" sz="1300" dirty="0"/>
          </a:p>
        </p:txBody>
      </p:sp>
      <p:sp>
        <p:nvSpPr>
          <p:cNvPr id="49" name="Shape 45"/>
          <p:cNvSpPr/>
          <p:nvPr/>
        </p:nvSpPr>
        <p:spPr>
          <a:xfrm>
            <a:off x="7863840" y="2724912"/>
            <a:ext cx="1051560" cy="20116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0" name="Text 46"/>
          <p:cNvSpPr/>
          <p:nvPr/>
        </p:nvSpPr>
        <p:spPr>
          <a:xfrm>
            <a:off x="7863840" y="2724912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50" dirty="0"/>
          </a:p>
        </p:txBody>
      </p:sp>
      <p:sp>
        <p:nvSpPr>
          <p:cNvPr id="51" name="Text 47"/>
          <p:cNvSpPr/>
          <p:nvPr/>
        </p:nvSpPr>
        <p:spPr>
          <a:xfrm>
            <a:off x="5230368" y="2715768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Provisões × Contingências × Benefícios</a:t>
            </a:r>
            <a:endParaRPr lang="en-US" sz="850" dirty="0"/>
          </a:p>
        </p:txBody>
      </p:sp>
      <p:sp>
        <p:nvSpPr>
          <p:cNvPr id="52" name="Text 48"/>
          <p:cNvSpPr/>
          <p:nvPr/>
        </p:nvSpPr>
        <p:spPr>
          <a:xfrm>
            <a:off x="5230368" y="2999232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13º e férias sem competência mensal</a:t>
            </a:r>
            <a:endParaRPr lang="en-US" sz="800" dirty="0"/>
          </a:p>
        </p:txBody>
      </p:sp>
      <p:sp>
        <p:nvSpPr>
          <p:cNvPr id="53" name="Shape 49"/>
          <p:cNvSpPr/>
          <p:nvPr/>
        </p:nvSpPr>
        <p:spPr>
          <a:xfrm>
            <a:off x="201168" y="3621024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4" name="Shape 50"/>
          <p:cNvSpPr/>
          <p:nvPr/>
        </p:nvSpPr>
        <p:spPr>
          <a:xfrm>
            <a:off x="201168" y="3621024"/>
            <a:ext cx="493776" cy="89611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5" name="Text 51"/>
          <p:cNvSpPr/>
          <p:nvPr/>
        </p:nvSpPr>
        <p:spPr>
          <a:xfrm>
            <a:off x="201168" y="3621024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P7</a:t>
            </a:r>
            <a:endParaRPr lang="en-US" sz="1300" dirty="0"/>
          </a:p>
        </p:txBody>
      </p:sp>
      <p:sp>
        <p:nvSpPr>
          <p:cNvPr id="56" name="Shape 52"/>
          <p:cNvSpPr/>
          <p:nvPr/>
        </p:nvSpPr>
        <p:spPr>
          <a:xfrm>
            <a:off x="3401568" y="3694176"/>
            <a:ext cx="1051560" cy="201168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7" name="Text 53"/>
          <p:cNvSpPr/>
          <p:nvPr/>
        </p:nvSpPr>
        <p:spPr>
          <a:xfrm>
            <a:off x="3401568" y="3694176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</a:t>
            </a:r>
            <a:endParaRPr lang="en-US" sz="650" dirty="0"/>
          </a:p>
        </p:txBody>
      </p:sp>
      <p:sp>
        <p:nvSpPr>
          <p:cNvPr id="58" name="Text 54"/>
          <p:cNvSpPr/>
          <p:nvPr/>
        </p:nvSpPr>
        <p:spPr>
          <a:xfrm>
            <a:off x="768096" y="3685032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Dívida Ativa PGFN — PIS/COFINS desde 2009</a:t>
            </a:r>
            <a:endParaRPr lang="en-US" sz="850" dirty="0"/>
          </a:p>
        </p:txBody>
      </p:sp>
      <p:sp>
        <p:nvSpPr>
          <p:cNvPr id="59" name="Text 55"/>
          <p:cNvSpPr/>
          <p:nvPr/>
        </p:nvSpPr>
        <p:spPr>
          <a:xfrm>
            <a:off x="768096" y="3968496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Negociada no SISPAR</a:t>
            </a:r>
            <a:endParaRPr lang="en-US" sz="800" dirty="0"/>
          </a:p>
        </p:txBody>
      </p:sp>
      <p:sp>
        <p:nvSpPr>
          <p:cNvPr id="60" name="Shape 56"/>
          <p:cNvSpPr/>
          <p:nvPr/>
        </p:nvSpPr>
        <p:spPr>
          <a:xfrm>
            <a:off x="4663440" y="3621024"/>
            <a:ext cx="4315968" cy="8961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1" name="Shape 57"/>
          <p:cNvSpPr/>
          <p:nvPr/>
        </p:nvSpPr>
        <p:spPr>
          <a:xfrm>
            <a:off x="4663440" y="3621024"/>
            <a:ext cx="493776" cy="89611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2" name="Text 58"/>
          <p:cNvSpPr/>
          <p:nvPr/>
        </p:nvSpPr>
        <p:spPr>
          <a:xfrm>
            <a:off x="4663440" y="3621024"/>
            <a:ext cx="493776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P8</a:t>
            </a:r>
            <a:endParaRPr lang="en-US" sz="1300" dirty="0"/>
          </a:p>
        </p:txBody>
      </p:sp>
      <p:sp>
        <p:nvSpPr>
          <p:cNvPr id="63" name="Shape 59"/>
          <p:cNvSpPr/>
          <p:nvPr/>
        </p:nvSpPr>
        <p:spPr>
          <a:xfrm>
            <a:off x="7863840" y="3694176"/>
            <a:ext cx="1051560" cy="201168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4" name="Text 60"/>
          <p:cNvSpPr/>
          <p:nvPr/>
        </p:nvSpPr>
        <p:spPr>
          <a:xfrm>
            <a:off x="7863840" y="3694176"/>
            <a:ext cx="1051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</a:t>
            </a:r>
            <a:endParaRPr lang="en-US" sz="650" dirty="0"/>
          </a:p>
        </p:txBody>
      </p:sp>
      <p:sp>
        <p:nvSpPr>
          <p:cNvPr id="65" name="Text 61"/>
          <p:cNvSpPr/>
          <p:nvPr/>
        </p:nvSpPr>
        <p:spPr>
          <a:xfrm>
            <a:off x="5230368" y="3685032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 bancário 57% do disponível</a:t>
            </a:r>
            <a:endParaRPr lang="en-US" sz="850" dirty="0"/>
          </a:p>
        </p:txBody>
      </p:sp>
      <p:sp>
        <p:nvSpPr>
          <p:cNvPr id="66" name="Text 62"/>
          <p:cNvSpPr/>
          <p:nvPr/>
        </p:nvSpPr>
        <p:spPr>
          <a:xfrm>
            <a:off x="5230368" y="3968496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Monitoramento necessário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11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— Capacitação IRRF: O que Muda com a Dependência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de Ação TCE-RO Item 3 · IN RFB 1.234/2012 · Decreto 9.580/2018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8741664" cy="274320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74320" y="71323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TRIBUTO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1097280" y="71323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1920240" y="71323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CÓDIGO DARF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2926080" y="713232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 SOBRE</a:t>
            </a:r>
            <a:endParaRPr lang="en-US" sz="700" dirty="0"/>
          </a:p>
        </p:txBody>
      </p:sp>
      <p:sp>
        <p:nvSpPr>
          <p:cNvPr id="16" name="Text 12"/>
          <p:cNvSpPr/>
          <p:nvPr/>
        </p:nvSpPr>
        <p:spPr>
          <a:xfrm>
            <a:off x="6199632" y="713232"/>
            <a:ext cx="2816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 PCASP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201168" y="1005840"/>
            <a:ext cx="8741664" cy="365760"/>
          </a:xfrm>
          <a:prstGeom prst="rect">
            <a:avLst/>
          </a:prstGeom>
          <a:solidFill>
            <a:srgbClr val="F0F4F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274320" y="10058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IRRF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1097280" y="10058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1,5% a 5%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1920240" y="10058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1708 / 6147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2926080" y="1005840"/>
            <a:ext cx="32735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Serviços profissionais, construção, limpeza, vigilância, manutenção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6199632" y="1005840"/>
            <a:ext cx="28163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2.1.4.1 – IRRF a Recolher</a:t>
            </a:r>
            <a:endParaRPr lang="en-US" sz="800" dirty="0"/>
          </a:p>
        </p:txBody>
      </p:sp>
      <p:sp>
        <p:nvSpPr>
          <p:cNvPr id="23" name="Shape 19"/>
          <p:cNvSpPr/>
          <p:nvPr/>
        </p:nvSpPr>
        <p:spPr>
          <a:xfrm>
            <a:off x="201168" y="1389888"/>
            <a:ext cx="8741664" cy="365760"/>
          </a:xfrm>
          <a:prstGeom prst="rect">
            <a:avLst/>
          </a:prstGeom>
          <a:solidFill>
            <a:srgbClr val="F5FAF5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0"/>
          <p:cNvSpPr/>
          <p:nvPr/>
        </p:nvSpPr>
        <p:spPr>
          <a:xfrm>
            <a:off x="274320" y="138988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1097280" y="138988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0,65%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1920240" y="1389888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5952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2926080" y="1389888"/>
            <a:ext cx="32735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Pagamentos ≥ R$ 5.000 a PJ (regime não cumulativo)</a:t>
            </a:r>
            <a:endParaRPr lang="en-US" sz="800" dirty="0"/>
          </a:p>
        </p:txBody>
      </p:sp>
      <p:sp>
        <p:nvSpPr>
          <p:cNvPr id="28" name="Text 24"/>
          <p:cNvSpPr/>
          <p:nvPr/>
        </p:nvSpPr>
        <p:spPr>
          <a:xfrm>
            <a:off x="6199632" y="1389888"/>
            <a:ext cx="28163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2.1.4.1 – PIS a Recolher</a:t>
            </a:r>
            <a:endParaRPr lang="en-US" sz="800" dirty="0"/>
          </a:p>
        </p:txBody>
      </p:sp>
      <p:sp>
        <p:nvSpPr>
          <p:cNvPr id="29" name="Shape 25"/>
          <p:cNvSpPr/>
          <p:nvPr/>
        </p:nvSpPr>
        <p:spPr>
          <a:xfrm>
            <a:off x="201168" y="1773936"/>
            <a:ext cx="8741664" cy="365760"/>
          </a:xfrm>
          <a:prstGeom prst="rect">
            <a:avLst/>
          </a:prstGeom>
          <a:solidFill>
            <a:srgbClr val="F0F4F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274320" y="1773936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COFINS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1097280" y="1773936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1920240" y="1773936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5960</a:t>
            </a:r>
            <a:endParaRPr lang="en-US" sz="800" dirty="0"/>
          </a:p>
        </p:txBody>
      </p:sp>
      <p:sp>
        <p:nvSpPr>
          <p:cNvPr id="33" name="Text 29"/>
          <p:cNvSpPr/>
          <p:nvPr/>
        </p:nvSpPr>
        <p:spPr>
          <a:xfrm>
            <a:off x="2926080" y="1773936"/>
            <a:ext cx="32735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Idem — mesma nota fiscal</a:t>
            </a:r>
            <a:endParaRPr lang="en-US" sz="800" dirty="0"/>
          </a:p>
        </p:txBody>
      </p:sp>
      <p:sp>
        <p:nvSpPr>
          <p:cNvPr id="34" name="Text 30"/>
          <p:cNvSpPr/>
          <p:nvPr/>
        </p:nvSpPr>
        <p:spPr>
          <a:xfrm>
            <a:off x="6199632" y="1773936"/>
            <a:ext cx="28163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2.1.4.1 – COFINS a Recolher</a:t>
            </a:r>
            <a:endParaRPr lang="en-US" sz="800" dirty="0"/>
          </a:p>
        </p:txBody>
      </p:sp>
      <p:sp>
        <p:nvSpPr>
          <p:cNvPr id="35" name="Shape 31"/>
          <p:cNvSpPr/>
          <p:nvPr/>
        </p:nvSpPr>
        <p:spPr>
          <a:xfrm>
            <a:off x="201168" y="2157984"/>
            <a:ext cx="8741664" cy="365760"/>
          </a:xfrm>
          <a:prstGeom prst="rect">
            <a:avLst/>
          </a:prstGeom>
          <a:solidFill>
            <a:srgbClr val="F5FAF5"/>
          </a:solidFill>
          <a:ln w="1270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274320" y="2157984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CSLL</a:t>
            </a:r>
            <a:endParaRPr lang="en-US" sz="800" dirty="0"/>
          </a:p>
        </p:txBody>
      </p:sp>
      <p:sp>
        <p:nvSpPr>
          <p:cNvPr id="37" name="Text 33"/>
          <p:cNvSpPr/>
          <p:nvPr/>
        </p:nvSpPr>
        <p:spPr>
          <a:xfrm>
            <a:off x="1097280" y="2157984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1%</a:t>
            </a:r>
            <a:endParaRPr lang="en-US" sz="800" dirty="0"/>
          </a:p>
        </p:txBody>
      </p:sp>
      <p:sp>
        <p:nvSpPr>
          <p:cNvPr id="38" name="Text 34"/>
          <p:cNvSpPr/>
          <p:nvPr/>
        </p:nvSpPr>
        <p:spPr>
          <a:xfrm>
            <a:off x="1920240" y="2157984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5987</a:t>
            </a:r>
            <a:endParaRPr lang="en-US" sz="800" dirty="0"/>
          </a:p>
        </p:txBody>
      </p:sp>
      <p:sp>
        <p:nvSpPr>
          <p:cNvPr id="39" name="Text 35"/>
          <p:cNvSpPr/>
          <p:nvPr/>
        </p:nvSpPr>
        <p:spPr>
          <a:xfrm>
            <a:off x="2926080" y="2157984"/>
            <a:ext cx="32735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aplicável conforme IN 1.234/2012</a:t>
            </a:r>
            <a:endParaRPr lang="en-US" sz="800" dirty="0"/>
          </a:p>
        </p:txBody>
      </p:sp>
      <p:sp>
        <p:nvSpPr>
          <p:cNvPr id="40" name="Text 36"/>
          <p:cNvSpPr/>
          <p:nvPr/>
        </p:nvSpPr>
        <p:spPr>
          <a:xfrm>
            <a:off x="6199632" y="2157984"/>
            <a:ext cx="28163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2.1.4.1 – CSLL a Recolher</a:t>
            </a:r>
            <a:endParaRPr lang="en-US" sz="800" dirty="0"/>
          </a:p>
        </p:txBody>
      </p:sp>
      <p:sp>
        <p:nvSpPr>
          <p:cNvPr id="41" name="Shape 37"/>
          <p:cNvSpPr/>
          <p:nvPr/>
        </p:nvSpPr>
        <p:spPr>
          <a:xfrm>
            <a:off x="201168" y="2560320"/>
            <a:ext cx="8741664" cy="219456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38"/>
          <p:cNvSpPr/>
          <p:nvPr/>
        </p:nvSpPr>
        <p:spPr>
          <a:xfrm>
            <a:off x="292608" y="2560320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PRÁTICO — Pagamento de Serviço de Manutenção R$ 50.000 a PJ</a:t>
            </a:r>
            <a:endParaRPr lang="en-US" sz="850" dirty="0"/>
          </a:p>
        </p:txBody>
      </p:sp>
      <p:sp>
        <p:nvSpPr>
          <p:cNvPr id="43" name="Shape 39"/>
          <p:cNvSpPr/>
          <p:nvPr/>
        </p:nvSpPr>
        <p:spPr>
          <a:xfrm>
            <a:off x="201168" y="2807208"/>
            <a:ext cx="8741664" cy="292608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Shape 40"/>
          <p:cNvSpPr/>
          <p:nvPr/>
        </p:nvSpPr>
        <p:spPr>
          <a:xfrm>
            <a:off x="201168" y="2825496"/>
            <a:ext cx="25603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Text 41"/>
          <p:cNvSpPr/>
          <p:nvPr/>
        </p:nvSpPr>
        <p:spPr>
          <a:xfrm>
            <a:off x="201168" y="2825496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800" dirty="0"/>
          </a:p>
        </p:txBody>
      </p:sp>
      <p:sp>
        <p:nvSpPr>
          <p:cNvPr id="46" name="Text 42"/>
          <p:cNvSpPr/>
          <p:nvPr/>
        </p:nvSpPr>
        <p:spPr>
          <a:xfrm>
            <a:off x="512064" y="2825496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3.3.2 – VPD Serviços Manutenção</a:t>
            </a:r>
            <a:endParaRPr lang="en-US" sz="800" dirty="0"/>
          </a:p>
        </p:txBody>
      </p:sp>
      <p:sp>
        <p:nvSpPr>
          <p:cNvPr id="47" name="Text 43"/>
          <p:cNvSpPr/>
          <p:nvPr/>
        </p:nvSpPr>
        <p:spPr>
          <a:xfrm>
            <a:off x="512064" y="2971800"/>
            <a:ext cx="5029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bruto da NF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48" name="Text 44"/>
          <p:cNvSpPr/>
          <p:nvPr/>
        </p:nvSpPr>
        <p:spPr>
          <a:xfrm>
            <a:off x="8046720" y="2825496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R$ 50.000</a:t>
            </a:r>
            <a:endParaRPr lang="en-US" sz="850" dirty="0"/>
          </a:p>
        </p:txBody>
      </p:sp>
      <p:sp>
        <p:nvSpPr>
          <p:cNvPr id="49" name="Shape 45"/>
          <p:cNvSpPr/>
          <p:nvPr/>
        </p:nvSpPr>
        <p:spPr>
          <a:xfrm>
            <a:off x="201168" y="3118104"/>
            <a:ext cx="8741664" cy="292608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0" name="Shape 46"/>
          <p:cNvSpPr/>
          <p:nvPr/>
        </p:nvSpPr>
        <p:spPr>
          <a:xfrm>
            <a:off x="201168" y="3136392"/>
            <a:ext cx="256032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Text 47"/>
          <p:cNvSpPr/>
          <p:nvPr/>
        </p:nvSpPr>
        <p:spPr>
          <a:xfrm>
            <a:off x="201168" y="3136392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800" dirty="0"/>
          </a:p>
        </p:txBody>
      </p:sp>
      <p:sp>
        <p:nvSpPr>
          <p:cNvPr id="52" name="Text 48"/>
          <p:cNvSpPr/>
          <p:nvPr/>
        </p:nvSpPr>
        <p:spPr>
          <a:xfrm>
            <a:off x="512064" y="3136392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2.1.1 – Fornecedores</a:t>
            </a:r>
            <a:endParaRPr lang="en-US" sz="800" dirty="0"/>
          </a:p>
        </p:txBody>
      </p:sp>
      <p:sp>
        <p:nvSpPr>
          <p:cNvPr id="53" name="Text 49"/>
          <p:cNvSpPr/>
          <p:nvPr/>
        </p:nvSpPr>
        <p:spPr>
          <a:xfrm>
            <a:off x="512064" y="3282696"/>
            <a:ext cx="5029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bruto — passivo total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54" name="Text 50"/>
          <p:cNvSpPr/>
          <p:nvPr/>
        </p:nvSpPr>
        <p:spPr>
          <a:xfrm>
            <a:off x="8046720" y="3136392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R$ 50.000</a:t>
            </a:r>
            <a:endParaRPr lang="en-US" sz="850" dirty="0"/>
          </a:p>
        </p:txBody>
      </p:sp>
      <p:sp>
        <p:nvSpPr>
          <p:cNvPr id="55" name="Shape 51"/>
          <p:cNvSpPr/>
          <p:nvPr/>
        </p:nvSpPr>
        <p:spPr>
          <a:xfrm>
            <a:off x="201168" y="3429000"/>
            <a:ext cx="8741664" cy="292608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Shape 52"/>
          <p:cNvSpPr/>
          <p:nvPr/>
        </p:nvSpPr>
        <p:spPr>
          <a:xfrm>
            <a:off x="201168" y="3447288"/>
            <a:ext cx="25603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7" name="Text 53"/>
          <p:cNvSpPr/>
          <p:nvPr/>
        </p:nvSpPr>
        <p:spPr>
          <a:xfrm>
            <a:off x="201168" y="3447288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800" dirty="0"/>
          </a:p>
        </p:txBody>
      </p:sp>
      <p:sp>
        <p:nvSpPr>
          <p:cNvPr id="58" name="Text 54"/>
          <p:cNvSpPr/>
          <p:nvPr/>
        </p:nvSpPr>
        <p:spPr>
          <a:xfrm>
            <a:off x="512064" y="3447288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2.1.1 – Fornecedores</a:t>
            </a:r>
            <a:endParaRPr lang="en-US" sz="800" dirty="0"/>
          </a:p>
        </p:txBody>
      </p:sp>
      <p:sp>
        <p:nvSpPr>
          <p:cNvPr id="59" name="Text 55"/>
          <p:cNvSpPr/>
          <p:nvPr/>
        </p:nvSpPr>
        <p:spPr>
          <a:xfrm>
            <a:off x="512064" y="3593592"/>
            <a:ext cx="5029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Retenções a deduzir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60" name="Text 56"/>
          <p:cNvSpPr/>
          <p:nvPr/>
        </p:nvSpPr>
        <p:spPr>
          <a:xfrm>
            <a:off x="8046720" y="344728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R$ 2.325</a:t>
            </a:r>
            <a:endParaRPr lang="en-US" sz="850" dirty="0"/>
          </a:p>
        </p:txBody>
      </p:sp>
      <p:sp>
        <p:nvSpPr>
          <p:cNvPr id="61" name="Shape 57"/>
          <p:cNvSpPr/>
          <p:nvPr/>
        </p:nvSpPr>
        <p:spPr>
          <a:xfrm>
            <a:off x="201168" y="3739896"/>
            <a:ext cx="8741664" cy="292608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2" name="Shape 58"/>
          <p:cNvSpPr/>
          <p:nvPr/>
        </p:nvSpPr>
        <p:spPr>
          <a:xfrm>
            <a:off x="201168" y="3758184"/>
            <a:ext cx="256032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3" name="Text 59"/>
          <p:cNvSpPr/>
          <p:nvPr/>
        </p:nvSpPr>
        <p:spPr>
          <a:xfrm>
            <a:off x="201168" y="3758184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800" dirty="0"/>
          </a:p>
        </p:txBody>
      </p:sp>
      <p:sp>
        <p:nvSpPr>
          <p:cNvPr id="64" name="Text 60"/>
          <p:cNvSpPr/>
          <p:nvPr/>
        </p:nvSpPr>
        <p:spPr>
          <a:xfrm>
            <a:off x="512064" y="3758184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2.1.4.1 – IRRF + PIS + COFINS + CSLL a Recolher</a:t>
            </a:r>
            <a:endParaRPr lang="en-US" sz="800" dirty="0"/>
          </a:p>
        </p:txBody>
      </p:sp>
      <p:sp>
        <p:nvSpPr>
          <p:cNvPr id="65" name="Text 61"/>
          <p:cNvSpPr/>
          <p:nvPr/>
        </p:nvSpPr>
        <p:spPr>
          <a:xfrm>
            <a:off x="512064" y="3904488"/>
            <a:ext cx="5029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tributo em sua conta específica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66" name="Text 62"/>
          <p:cNvSpPr/>
          <p:nvPr/>
        </p:nvSpPr>
        <p:spPr>
          <a:xfrm>
            <a:off x="8046720" y="3758184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R$ 2.325</a:t>
            </a:r>
            <a:endParaRPr lang="en-US" sz="850" dirty="0"/>
          </a:p>
        </p:txBody>
      </p:sp>
      <p:sp>
        <p:nvSpPr>
          <p:cNvPr id="67" name="Shape 63"/>
          <p:cNvSpPr/>
          <p:nvPr/>
        </p:nvSpPr>
        <p:spPr>
          <a:xfrm>
            <a:off x="201168" y="4050792"/>
            <a:ext cx="8741664" cy="292608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8" name="Shape 64"/>
          <p:cNvSpPr/>
          <p:nvPr/>
        </p:nvSpPr>
        <p:spPr>
          <a:xfrm>
            <a:off x="201168" y="4069080"/>
            <a:ext cx="25603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9" name="Text 65"/>
          <p:cNvSpPr/>
          <p:nvPr/>
        </p:nvSpPr>
        <p:spPr>
          <a:xfrm>
            <a:off x="201168" y="4069080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800" dirty="0"/>
          </a:p>
        </p:txBody>
      </p:sp>
      <p:sp>
        <p:nvSpPr>
          <p:cNvPr id="70" name="Text 66"/>
          <p:cNvSpPr/>
          <p:nvPr/>
        </p:nvSpPr>
        <p:spPr>
          <a:xfrm>
            <a:off x="512064" y="4069080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2.1.1 – Fornecedores</a:t>
            </a:r>
            <a:endParaRPr lang="en-US" sz="800" dirty="0"/>
          </a:p>
        </p:txBody>
      </p:sp>
      <p:sp>
        <p:nvSpPr>
          <p:cNvPr id="71" name="Text 67"/>
          <p:cNvSpPr/>
          <p:nvPr/>
        </p:nvSpPr>
        <p:spPr>
          <a:xfrm>
            <a:off x="512064" y="4215384"/>
            <a:ext cx="5029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Pagar o valor líquido (50.000 – 2.325)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72" name="Text 68"/>
          <p:cNvSpPr/>
          <p:nvPr/>
        </p:nvSpPr>
        <p:spPr>
          <a:xfrm>
            <a:off x="8046720" y="4069080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R$ 47.675</a:t>
            </a:r>
            <a:endParaRPr lang="en-US" sz="850" dirty="0"/>
          </a:p>
        </p:txBody>
      </p:sp>
      <p:sp>
        <p:nvSpPr>
          <p:cNvPr id="73" name="Shape 69"/>
          <p:cNvSpPr/>
          <p:nvPr/>
        </p:nvSpPr>
        <p:spPr>
          <a:xfrm>
            <a:off x="201168" y="4361688"/>
            <a:ext cx="8741664" cy="292608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4" name="Shape 70"/>
          <p:cNvSpPr/>
          <p:nvPr/>
        </p:nvSpPr>
        <p:spPr>
          <a:xfrm>
            <a:off x="201168" y="4379976"/>
            <a:ext cx="256032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5" name="Text 71"/>
          <p:cNvSpPr/>
          <p:nvPr/>
        </p:nvSpPr>
        <p:spPr>
          <a:xfrm>
            <a:off x="201168" y="4379976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800" dirty="0"/>
          </a:p>
        </p:txBody>
      </p:sp>
      <p:sp>
        <p:nvSpPr>
          <p:cNvPr id="76" name="Text 72"/>
          <p:cNvSpPr/>
          <p:nvPr/>
        </p:nvSpPr>
        <p:spPr>
          <a:xfrm>
            <a:off x="512064" y="4379976"/>
            <a:ext cx="5029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 – Caixa — Ordem Bancária no SIGEF</a:t>
            </a:r>
            <a:endParaRPr lang="en-US" sz="800" dirty="0"/>
          </a:p>
        </p:txBody>
      </p:sp>
      <p:sp>
        <p:nvSpPr>
          <p:cNvPr id="77" name="Text 73"/>
          <p:cNvSpPr/>
          <p:nvPr/>
        </p:nvSpPr>
        <p:spPr>
          <a:xfrm>
            <a:off x="512064" y="4526280"/>
            <a:ext cx="5029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Saída efetiva de caixa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78" name="Text 74"/>
          <p:cNvSpPr/>
          <p:nvPr/>
        </p:nvSpPr>
        <p:spPr>
          <a:xfrm>
            <a:off x="8046720" y="4379976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R$ 47.675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— Domicílios Bancários: 10 Corretos + 10 com CT Inválido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 de Domicílios SIGEF · UG 110050 · Maio/2026 · CT 1.1.1.9.2 inexistente no PCASP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297680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01168" y="713232"/>
            <a:ext cx="4297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CONTAS CORRETAS — CT VÁLIDO NO PCASP</a:t>
            </a:r>
            <a:endParaRPr lang="en-US" sz="750" dirty="0"/>
          </a:p>
        </p:txBody>
      </p:sp>
      <p:sp>
        <p:nvSpPr>
          <p:cNvPr id="13" name="Shape 9"/>
          <p:cNvSpPr/>
          <p:nvPr/>
        </p:nvSpPr>
        <p:spPr>
          <a:xfrm>
            <a:off x="201168" y="978408"/>
            <a:ext cx="42976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0"/>
          <p:cNvSpPr/>
          <p:nvPr/>
        </p:nvSpPr>
        <p:spPr>
          <a:xfrm>
            <a:off x="274320" y="1014984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00102757X0000114200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2157984" y="1014984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1.1.1.1.1901</a:t>
            </a:r>
            <a:endParaRPr lang="en-US" sz="700" dirty="0"/>
          </a:p>
        </p:txBody>
      </p:sp>
      <p:sp>
        <p:nvSpPr>
          <p:cNvPr id="16" name="Text 12"/>
          <p:cNvSpPr/>
          <p:nvPr/>
        </p:nvSpPr>
        <p:spPr>
          <a:xfrm>
            <a:off x="3493008" y="1014984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201168" y="1325880"/>
            <a:ext cx="4297680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274320" y="1362456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00102757X0000136735</a:t>
            </a:r>
            <a:endParaRPr lang="en-US" sz="700" dirty="0"/>
          </a:p>
        </p:txBody>
      </p:sp>
      <p:sp>
        <p:nvSpPr>
          <p:cNvPr id="19" name="Text 15"/>
          <p:cNvSpPr/>
          <p:nvPr/>
        </p:nvSpPr>
        <p:spPr>
          <a:xfrm>
            <a:off x="2157984" y="1362456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1.1.1.1.1901</a:t>
            </a:r>
            <a:endParaRPr lang="en-US" sz="700" dirty="0"/>
          </a:p>
        </p:txBody>
      </p:sp>
      <p:sp>
        <p:nvSpPr>
          <p:cNvPr id="20" name="Text 16"/>
          <p:cNvSpPr/>
          <p:nvPr/>
        </p:nvSpPr>
        <p:spPr>
          <a:xfrm>
            <a:off x="3493008" y="1362456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 Principal</a:t>
            </a:r>
            <a:endParaRPr lang="en-US" sz="700" dirty="0"/>
          </a:p>
        </p:txBody>
      </p:sp>
      <p:sp>
        <p:nvSpPr>
          <p:cNvPr id="21" name="Shape 17"/>
          <p:cNvSpPr/>
          <p:nvPr/>
        </p:nvSpPr>
        <p:spPr>
          <a:xfrm>
            <a:off x="201168" y="1673352"/>
            <a:ext cx="42976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18"/>
          <p:cNvSpPr/>
          <p:nvPr/>
        </p:nvSpPr>
        <p:spPr>
          <a:xfrm>
            <a:off x="274320" y="17099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00102757X0000203262</a:t>
            </a:r>
            <a:endParaRPr lang="en-US" sz="700" dirty="0"/>
          </a:p>
        </p:txBody>
      </p:sp>
      <p:sp>
        <p:nvSpPr>
          <p:cNvPr id="23" name="Text 19"/>
          <p:cNvSpPr/>
          <p:nvPr/>
        </p:nvSpPr>
        <p:spPr>
          <a:xfrm>
            <a:off x="2157984" y="1709928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1.1.1.1.1901</a:t>
            </a:r>
            <a:endParaRPr lang="en-US" sz="700" dirty="0"/>
          </a:p>
        </p:txBody>
      </p:sp>
      <p:sp>
        <p:nvSpPr>
          <p:cNvPr id="24" name="Text 20"/>
          <p:cNvSpPr/>
          <p:nvPr/>
        </p:nvSpPr>
        <p:spPr>
          <a:xfrm>
            <a:off x="3493008" y="1709928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</a:t>
            </a:r>
            <a:endParaRPr lang="en-US" sz="700" dirty="0"/>
          </a:p>
        </p:txBody>
      </p:sp>
      <p:sp>
        <p:nvSpPr>
          <p:cNvPr id="25" name="Shape 21"/>
          <p:cNvSpPr/>
          <p:nvPr/>
        </p:nvSpPr>
        <p:spPr>
          <a:xfrm>
            <a:off x="201168" y="2020824"/>
            <a:ext cx="4297680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274320" y="20574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00102757X000400065X</a:t>
            </a:r>
            <a:endParaRPr lang="en-US" sz="700" dirty="0"/>
          </a:p>
        </p:txBody>
      </p:sp>
      <p:sp>
        <p:nvSpPr>
          <p:cNvPr id="27" name="Text 23"/>
          <p:cNvSpPr/>
          <p:nvPr/>
        </p:nvSpPr>
        <p:spPr>
          <a:xfrm>
            <a:off x="2157984" y="2057400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1.1.1.1.1901</a:t>
            </a:r>
            <a:endParaRPr lang="en-US" sz="700" dirty="0"/>
          </a:p>
        </p:txBody>
      </p:sp>
      <p:sp>
        <p:nvSpPr>
          <p:cNvPr id="28" name="Text 24"/>
          <p:cNvSpPr/>
          <p:nvPr/>
        </p:nvSpPr>
        <p:spPr>
          <a:xfrm>
            <a:off x="3493008" y="2057400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</a:t>
            </a:r>
            <a:endParaRPr lang="en-US" sz="700" dirty="0"/>
          </a:p>
        </p:txBody>
      </p:sp>
      <p:sp>
        <p:nvSpPr>
          <p:cNvPr id="29" name="Shape 25"/>
          <p:cNvSpPr/>
          <p:nvPr/>
        </p:nvSpPr>
        <p:spPr>
          <a:xfrm>
            <a:off x="201168" y="2368296"/>
            <a:ext cx="42976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274320" y="24048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1040063240577024180</a:t>
            </a:r>
            <a:endParaRPr lang="en-US" sz="700" dirty="0"/>
          </a:p>
        </p:txBody>
      </p:sp>
      <p:sp>
        <p:nvSpPr>
          <p:cNvPr id="31" name="Text 27"/>
          <p:cNvSpPr/>
          <p:nvPr/>
        </p:nvSpPr>
        <p:spPr>
          <a:xfrm>
            <a:off x="2157984" y="2404872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1.1.1.1.1902</a:t>
            </a:r>
            <a:endParaRPr lang="en-US" sz="700" dirty="0"/>
          </a:p>
        </p:txBody>
      </p:sp>
      <p:sp>
        <p:nvSpPr>
          <p:cNvPr id="32" name="Text 28"/>
          <p:cNvSpPr/>
          <p:nvPr/>
        </p:nvSpPr>
        <p:spPr>
          <a:xfrm>
            <a:off x="3493008" y="2404872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CEF</a:t>
            </a:r>
            <a:endParaRPr lang="en-US" sz="700" dirty="0"/>
          </a:p>
        </p:txBody>
      </p:sp>
      <p:sp>
        <p:nvSpPr>
          <p:cNvPr id="33" name="Shape 29"/>
          <p:cNvSpPr/>
          <p:nvPr/>
        </p:nvSpPr>
        <p:spPr>
          <a:xfrm>
            <a:off x="201168" y="2715768"/>
            <a:ext cx="4297680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274320" y="2752344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1040063245770024182</a:t>
            </a:r>
            <a:endParaRPr lang="en-US" sz="700" dirty="0"/>
          </a:p>
        </p:txBody>
      </p:sp>
      <p:sp>
        <p:nvSpPr>
          <p:cNvPr id="35" name="Text 31"/>
          <p:cNvSpPr/>
          <p:nvPr/>
        </p:nvSpPr>
        <p:spPr>
          <a:xfrm>
            <a:off x="2157984" y="2752344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1.1.1.1.1902</a:t>
            </a:r>
            <a:endParaRPr lang="en-US" sz="700" dirty="0"/>
          </a:p>
        </p:txBody>
      </p:sp>
      <p:sp>
        <p:nvSpPr>
          <p:cNvPr id="36" name="Text 32"/>
          <p:cNvSpPr/>
          <p:nvPr/>
        </p:nvSpPr>
        <p:spPr>
          <a:xfrm>
            <a:off x="3493008" y="2752344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CEF</a:t>
            </a:r>
            <a:endParaRPr lang="en-US" sz="700" dirty="0"/>
          </a:p>
        </p:txBody>
      </p:sp>
      <p:sp>
        <p:nvSpPr>
          <p:cNvPr id="37" name="Shape 33"/>
          <p:cNvSpPr/>
          <p:nvPr/>
        </p:nvSpPr>
        <p:spPr>
          <a:xfrm>
            <a:off x="201168" y="3063240"/>
            <a:ext cx="42976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8" name="Text 34"/>
          <p:cNvSpPr/>
          <p:nvPr/>
        </p:nvSpPr>
        <p:spPr>
          <a:xfrm>
            <a:off x="274320" y="3099816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0030004340001990050</a:t>
            </a:r>
            <a:endParaRPr lang="en-US" sz="700" dirty="0"/>
          </a:p>
        </p:txBody>
      </p:sp>
      <p:sp>
        <p:nvSpPr>
          <p:cNvPr id="39" name="Text 35"/>
          <p:cNvSpPr/>
          <p:nvPr/>
        </p:nvSpPr>
        <p:spPr>
          <a:xfrm>
            <a:off x="2157984" y="3099816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1.1.1.1.1904</a:t>
            </a:r>
            <a:endParaRPr lang="en-US" sz="700" dirty="0"/>
          </a:p>
        </p:txBody>
      </p:sp>
      <p:sp>
        <p:nvSpPr>
          <p:cNvPr id="40" name="Text 36"/>
          <p:cNvSpPr/>
          <p:nvPr/>
        </p:nvSpPr>
        <p:spPr>
          <a:xfrm>
            <a:off x="3493008" y="3099816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BASA</a:t>
            </a:r>
            <a:endParaRPr lang="en-US" sz="700" dirty="0"/>
          </a:p>
        </p:txBody>
      </p:sp>
      <p:sp>
        <p:nvSpPr>
          <p:cNvPr id="41" name="Shape 37"/>
          <p:cNvSpPr/>
          <p:nvPr/>
        </p:nvSpPr>
        <p:spPr>
          <a:xfrm>
            <a:off x="201168" y="3410712"/>
            <a:ext cx="4297680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38"/>
          <p:cNvSpPr/>
          <p:nvPr/>
        </p:nvSpPr>
        <p:spPr>
          <a:xfrm>
            <a:off x="274320" y="344728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0330067400059000270</a:t>
            </a:r>
            <a:endParaRPr lang="en-US" sz="700" dirty="0"/>
          </a:p>
        </p:txBody>
      </p:sp>
      <p:sp>
        <p:nvSpPr>
          <p:cNvPr id="43" name="Text 39"/>
          <p:cNvSpPr/>
          <p:nvPr/>
        </p:nvSpPr>
        <p:spPr>
          <a:xfrm>
            <a:off x="2157984" y="3447288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1.1.1.1.1998</a:t>
            </a:r>
            <a:endParaRPr lang="en-US" sz="700" dirty="0"/>
          </a:p>
        </p:txBody>
      </p:sp>
      <p:sp>
        <p:nvSpPr>
          <p:cNvPr id="44" name="Text 40"/>
          <p:cNvSpPr/>
          <p:nvPr/>
        </p:nvSpPr>
        <p:spPr>
          <a:xfrm>
            <a:off x="3493008" y="3447288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Outro ⚠saldo 0</a:t>
            </a:r>
            <a:endParaRPr lang="en-US" sz="700" dirty="0"/>
          </a:p>
        </p:txBody>
      </p:sp>
      <p:sp>
        <p:nvSpPr>
          <p:cNvPr id="45" name="Shape 41"/>
          <p:cNvSpPr/>
          <p:nvPr/>
        </p:nvSpPr>
        <p:spPr>
          <a:xfrm>
            <a:off x="201168" y="3758184"/>
            <a:ext cx="42976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2"/>
          <p:cNvSpPr/>
          <p:nvPr/>
        </p:nvSpPr>
        <p:spPr>
          <a:xfrm>
            <a:off x="274320" y="379476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0330067400590000270</a:t>
            </a:r>
            <a:endParaRPr lang="en-US" sz="700" dirty="0"/>
          </a:p>
        </p:txBody>
      </p:sp>
      <p:sp>
        <p:nvSpPr>
          <p:cNvPr id="47" name="Text 43"/>
          <p:cNvSpPr/>
          <p:nvPr/>
        </p:nvSpPr>
        <p:spPr>
          <a:xfrm>
            <a:off x="2157984" y="3794760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1.1.1.1.1998</a:t>
            </a:r>
            <a:endParaRPr lang="en-US" sz="700" dirty="0"/>
          </a:p>
        </p:txBody>
      </p:sp>
      <p:sp>
        <p:nvSpPr>
          <p:cNvPr id="48" name="Text 44"/>
          <p:cNvSpPr/>
          <p:nvPr/>
        </p:nvSpPr>
        <p:spPr>
          <a:xfrm>
            <a:off x="3493008" y="3794760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Outro</a:t>
            </a:r>
            <a:endParaRPr lang="en-US" sz="700" dirty="0"/>
          </a:p>
        </p:txBody>
      </p:sp>
      <p:sp>
        <p:nvSpPr>
          <p:cNvPr id="49" name="Shape 45"/>
          <p:cNvSpPr/>
          <p:nvPr/>
        </p:nvSpPr>
        <p:spPr>
          <a:xfrm>
            <a:off x="201168" y="4105656"/>
            <a:ext cx="4297680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0" name="Text 46"/>
          <p:cNvSpPr/>
          <p:nvPr/>
        </p:nvSpPr>
        <p:spPr>
          <a:xfrm>
            <a:off x="274320" y="414223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00102757X0000100005</a:t>
            </a:r>
            <a:endParaRPr lang="en-US" sz="700" dirty="0"/>
          </a:p>
        </p:txBody>
      </p:sp>
      <p:sp>
        <p:nvSpPr>
          <p:cNvPr id="51" name="Text 47"/>
          <p:cNvSpPr/>
          <p:nvPr/>
        </p:nvSpPr>
        <p:spPr>
          <a:xfrm>
            <a:off x="2157984" y="4142232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1.1.1.2.4001</a:t>
            </a:r>
            <a:endParaRPr lang="en-US" sz="700" dirty="0"/>
          </a:p>
        </p:txBody>
      </p:sp>
      <p:sp>
        <p:nvSpPr>
          <p:cNvPr id="52" name="Text 48"/>
          <p:cNvSpPr/>
          <p:nvPr/>
        </p:nvSpPr>
        <p:spPr>
          <a:xfrm>
            <a:off x="3493008" y="4142232"/>
            <a:ext cx="950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 Saque Estado</a:t>
            </a:r>
            <a:endParaRPr lang="en-US" sz="700" dirty="0"/>
          </a:p>
        </p:txBody>
      </p:sp>
      <p:sp>
        <p:nvSpPr>
          <p:cNvPr id="53" name="Shape 49"/>
          <p:cNvSpPr/>
          <p:nvPr/>
        </p:nvSpPr>
        <p:spPr>
          <a:xfrm>
            <a:off x="4663440" y="713232"/>
            <a:ext cx="427939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4" name="Text 50"/>
          <p:cNvSpPr/>
          <p:nvPr/>
        </p:nvSpPr>
        <p:spPr>
          <a:xfrm>
            <a:off x="4663440" y="713232"/>
            <a:ext cx="42793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CT 1.1.1.9.2 — INEXISTENTE NO PCASP — EXCLUIR</a:t>
            </a:r>
            <a:endParaRPr lang="en-US" sz="750" dirty="0"/>
          </a:p>
        </p:txBody>
      </p:sp>
      <p:sp>
        <p:nvSpPr>
          <p:cNvPr id="55" name="Shape 51"/>
          <p:cNvSpPr/>
          <p:nvPr/>
        </p:nvSpPr>
        <p:spPr>
          <a:xfrm>
            <a:off x="4663440" y="978408"/>
            <a:ext cx="4279392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Text 52"/>
          <p:cNvSpPr/>
          <p:nvPr/>
        </p:nvSpPr>
        <p:spPr>
          <a:xfrm>
            <a:off x="4736592" y="1014984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001027570000100005</a:t>
            </a:r>
            <a:endParaRPr lang="en-US" sz="700" dirty="0"/>
          </a:p>
        </p:txBody>
      </p:sp>
      <p:sp>
        <p:nvSpPr>
          <p:cNvPr id="57" name="Text 53"/>
          <p:cNvSpPr/>
          <p:nvPr/>
        </p:nvSpPr>
        <p:spPr>
          <a:xfrm>
            <a:off x="6601968" y="101498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00102757X0000100005</a:t>
            </a:r>
            <a:endParaRPr lang="en-US" sz="700" dirty="0"/>
          </a:p>
        </p:txBody>
      </p:sp>
      <p:sp>
        <p:nvSpPr>
          <p:cNvPr id="58" name="Shape 54"/>
          <p:cNvSpPr/>
          <p:nvPr/>
        </p:nvSpPr>
        <p:spPr>
          <a:xfrm>
            <a:off x="4663440" y="1325880"/>
            <a:ext cx="4279392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9" name="Text 55"/>
          <p:cNvSpPr/>
          <p:nvPr/>
        </p:nvSpPr>
        <p:spPr>
          <a:xfrm>
            <a:off x="4736592" y="1362456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001027570000114200</a:t>
            </a:r>
            <a:endParaRPr lang="en-US" sz="700" dirty="0"/>
          </a:p>
        </p:txBody>
      </p:sp>
      <p:sp>
        <p:nvSpPr>
          <p:cNvPr id="60" name="Text 56"/>
          <p:cNvSpPr/>
          <p:nvPr/>
        </p:nvSpPr>
        <p:spPr>
          <a:xfrm>
            <a:off x="6601968" y="136245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00102757X0000114200</a:t>
            </a:r>
            <a:endParaRPr lang="en-US" sz="700" dirty="0"/>
          </a:p>
        </p:txBody>
      </p:sp>
      <p:sp>
        <p:nvSpPr>
          <p:cNvPr id="61" name="Shape 57"/>
          <p:cNvSpPr/>
          <p:nvPr/>
        </p:nvSpPr>
        <p:spPr>
          <a:xfrm>
            <a:off x="4663440" y="1673352"/>
            <a:ext cx="4279392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2" name="Text 58"/>
          <p:cNvSpPr/>
          <p:nvPr/>
        </p:nvSpPr>
        <p:spPr>
          <a:xfrm>
            <a:off x="4736592" y="17099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001027570000136735</a:t>
            </a:r>
            <a:endParaRPr lang="en-US" sz="700" dirty="0"/>
          </a:p>
        </p:txBody>
      </p:sp>
      <p:sp>
        <p:nvSpPr>
          <p:cNvPr id="63" name="Text 59"/>
          <p:cNvSpPr/>
          <p:nvPr/>
        </p:nvSpPr>
        <p:spPr>
          <a:xfrm>
            <a:off x="6601968" y="170992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00102757X0000136735</a:t>
            </a:r>
            <a:endParaRPr lang="en-US" sz="700" dirty="0"/>
          </a:p>
        </p:txBody>
      </p:sp>
      <p:sp>
        <p:nvSpPr>
          <p:cNvPr id="64" name="Shape 60"/>
          <p:cNvSpPr/>
          <p:nvPr/>
        </p:nvSpPr>
        <p:spPr>
          <a:xfrm>
            <a:off x="4663440" y="2020824"/>
            <a:ext cx="4279392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5" name="Text 61"/>
          <p:cNvSpPr/>
          <p:nvPr/>
        </p:nvSpPr>
        <p:spPr>
          <a:xfrm>
            <a:off x="4736592" y="20574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001027570000203262</a:t>
            </a:r>
            <a:endParaRPr lang="en-US" sz="700" dirty="0"/>
          </a:p>
        </p:txBody>
      </p:sp>
      <p:sp>
        <p:nvSpPr>
          <p:cNvPr id="66" name="Text 62"/>
          <p:cNvSpPr/>
          <p:nvPr/>
        </p:nvSpPr>
        <p:spPr>
          <a:xfrm>
            <a:off x="6601968" y="20574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00102757X0000203262</a:t>
            </a:r>
            <a:endParaRPr lang="en-US" sz="700" dirty="0"/>
          </a:p>
        </p:txBody>
      </p:sp>
      <p:sp>
        <p:nvSpPr>
          <p:cNvPr id="67" name="Shape 63"/>
          <p:cNvSpPr/>
          <p:nvPr/>
        </p:nvSpPr>
        <p:spPr>
          <a:xfrm>
            <a:off x="4663440" y="2368296"/>
            <a:ext cx="4279392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8" name="Text 64"/>
          <p:cNvSpPr/>
          <p:nvPr/>
        </p:nvSpPr>
        <p:spPr>
          <a:xfrm>
            <a:off x="4736592" y="24048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00102757000400065X</a:t>
            </a:r>
            <a:endParaRPr lang="en-US" sz="700" dirty="0"/>
          </a:p>
        </p:txBody>
      </p:sp>
      <p:sp>
        <p:nvSpPr>
          <p:cNvPr id="69" name="Text 65"/>
          <p:cNvSpPr/>
          <p:nvPr/>
        </p:nvSpPr>
        <p:spPr>
          <a:xfrm>
            <a:off x="6601968" y="240487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00102757X000400065X</a:t>
            </a:r>
            <a:endParaRPr lang="en-US" sz="700" dirty="0"/>
          </a:p>
        </p:txBody>
      </p:sp>
      <p:sp>
        <p:nvSpPr>
          <p:cNvPr id="70" name="Shape 66"/>
          <p:cNvSpPr/>
          <p:nvPr/>
        </p:nvSpPr>
        <p:spPr>
          <a:xfrm>
            <a:off x="4663440" y="2715768"/>
            <a:ext cx="4279392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1" name="Text 67"/>
          <p:cNvSpPr/>
          <p:nvPr/>
        </p:nvSpPr>
        <p:spPr>
          <a:xfrm>
            <a:off x="4736592" y="2752344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003000430001990050</a:t>
            </a:r>
            <a:endParaRPr lang="en-US" sz="700" dirty="0"/>
          </a:p>
        </p:txBody>
      </p:sp>
      <p:sp>
        <p:nvSpPr>
          <p:cNvPr id="72" name="Text 68"/>
          <p:cNvSpPr/>
          <p:nvPr/>
        </p:nvSpPr>
        <p:spPr>
          <a:xfrm>
            <a:off x="6601968" y="275234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0030004340001990050</a:t>
            </a:r>
            <a:endParaRPr lang="en-US" sz="700" dirty="0"/>
          </a:p>
        </p:txBody>
      </p:sp>
      <p:sp>
        <p:nvSpPr>
          <p:cNvPr id="73" name="Shape 69"/>
          <p:cNvSpPr/>
          <p:nvPr/>
        </p:nvSpPr>
        <p:spPr>
          <a:xfrm>
            <a:off x="4663440" y="3063240"/>
            <a:ext cx="4279392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4" name="Text 70"/>
          <p:cNvSpPr/>
          <p:nvPr/>
        </p:nvSpPr>
        <p:spPr>
          <a:xfrm>
            <a:off x="4736592" y="3099816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033006740059000270</a:t>
            </a:r>
            <a:endParaRPr lang="en-US" sz="700" dirty="0"/>
          </a:p>
        </p:txBody>
      </p:sp>
      <p:sp>
        <p:nvSpPr>
          <p:cNvPr id="75" name="Text 71"/>
          <p:cNvSpPr/>
          <p:nvPr/>
        </p:nvSpPr>
        <p:spPr>
          <a:xfrm>
            <a:off x="6601968" y="309981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0330067400059000270</a:t>
            </a:r>
            <a:endParaRPr lang="en-US" sz="700" dirty="0"/>
          </a:p>
        </p:txBody>
      </p:sp>
      <p:sp>
        <p:nvSpPr>
          <p:cNvPr id="76" name="Shape 72"/>
          <p:cNvSpPr/>
          <p:nvPr/>
        </p:nvSpPr>
        <p:spPr>
          <a:xfrm>
            <a:off x="4663440" y="3410712"/>
            <a:ext cx="4279392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7" name="Text 73"/>
          <p:cNvSpPr/>
          <p:nvPr/>
        </p:nvSpPr>
        <p:spPr>
          <a:xfrm>
            <a:off x="4736592" y="344728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033006740590000270</a:t>
            </a:r>
            <a:endParaRPr lang="en-US" sz="700" dirty="0"/>
          </a:p>
        </p:txBody>
      </p:sp>
      <p:sp>
        <p:nvSpPr>
          <p:cNvPr id="78" name="Text 74"/>
          <p:cNvSpPr/>
          <p:nvPr/>
        </p:nvSpPr>
        <p:spPr>
          <a:xfrm>
            <a:off x="6601968" y="344728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0330067400590000270</a:t>
            </a:r>
            <a:endParaRPr lang="en-US" sz="700" dirty="0"/>
          </a:p>
        </p:txBody>
      </p:sp>
      <p:sp>
        <p:nvSpPr>
          <p:cNvPr id="79" name="Shape 75"/>
          <p:cNvSpPr/>
          <p:nvPr/>
        </p:nvSpPr>
        <p:spPr>
          <a:xfrm>
            <a:off x="4663440" y="3758184"/>
            <a:ext cx="4279392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0" name="Text 76"/>
          <p:cNvSpPr/>
          <p:nvPr/>
        </p:nvSpPr>
        <p:spPr>
          <a:xfrm>
            <a:off x="4736592" y="379476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104006320577024180</a:t>
            </a:r>
            <a:endParaRPr lang="en-US" sz="700" dirty="0"/>
          </a:p>
        </p:txBody>
      </p:sp>
      <p:sp>
        <p:nvSpPr>
          <p:cNvPr id="81" name="Text 77"/>
          <p:cNvSpPr/>
          <p:nvPr/>
        </p:nvSpPr>
        <p:spPr>
          <a:xfrm>
            <a:off x="6601968" y="379476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1040063240577024180</a:t>
            </a:r>
            <a:endParaRPr lang="en-US" sz="700" dirty="0"/>
          </a:p>
        </p:txBody>
      </p:sp>
      <p:sp>
        <p:nvSpPr>
          <p:cNvPr id="82" name="Shape 78"/>
          <p:cNvSpPr/>
          <p:nvPr/>
        </p:nvSpPr>
        <p:spPr>
          <a:xfrm>
            <a:off x="4663440" y="4105656"/>
            <a:ext cx="4279392" cy="329184"/>
          </a:xfrm>
          <a:prstGeom prst="rect">
            <a:avLst/>
          </a:prstGeom>
          <a:solidFill>
            <a:srgbClr val="00000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3" name="Text 79"/>
          <p:cNvSpPr/>
          <p:nvPr/>
        </p:nvSpPr>
        <p:spPr>
          <a:xfrm>
            <a:off x="4736592" y="414223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104006325770024182</a:t>
            </a:r>
            <a:endParaRPr lang="en-US" sz="700" dirty="0"/>
          </a:p>
        </p:txBody>
      </p:sp>
      <p:sp>
        <p:nvSpPr>
          <p:cNvPr id="84" name="Text 80"/>
          <p:cNvSpPr/>
          <p:nvPr/>
        </p:nvSpPr>
        <p:spPr>
          <a:xfrm>
            <a:off x="6601968" y="41422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1040063245770024182</a:t>
            </a:r>
            <a:endParaRPr lang="en-US" sz="700" dirty="0"/>
          </a:p>
        </p:txBody>
      </p:sp>
      <p:sp>
        <p:nvSpPr>
          <p:cNvPr id="85" name="Shape 81"/>
          <p:cNvSpPr/>
          <p:nvPr/>
        </p:nvSpPr>
        <p:spPr>
          <a:xfrm>
            <a:off x="4663440" y="4443984"/>
            <a:ext cx="4279392" cy="219456"/>
          </a:xfrm>
          <a:prstGeom prst="rect">
            <a:avLst/>
          </a:prstGeom>
          <a:solidFill>
            <a:srgbClr val="FAF2DC"/>
          </a:solidFill>
          <a:ln w="635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6" name="Text 82"/>
          <p:cNvSpPr/>
          <p:nvPr/>
        </p:nvSpPr>
        <p:spPr>
          <a:xfrm>
            <a:off x="4736592" y="4443984"/>
            <a:ext cx="41330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AÇÃO: Excluir via SIGEF → Cadastro → Domicílios Bancários · Contato DCC/CAU via Processo SEI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— Superávit/Déficit Financeiro por Fonte · Dados Reais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 110050 · SIGEF/RO · Maio/2026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8741664" cy="274320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74320" y="7132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/ CONTA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2834640" y="7132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DISPONÍVEL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4114800" y="7132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COMPROM.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5394960" y="7132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SUPERÁV/DÉF</a:t>
            </a:r>
            <a:endParaRPr lang="en-US" sz="700" dirty="0"/>
          </a:p>
        </p:txBody>
      </p:sp>
      <p:sp>
        <p:nvSpPr>
          <p:cNvPr id="16" name="Text 12"/>
          <p:cNvSpPr/>
          <p:nvPr/>
        </p:nvSpPr>
        <p:spPr>
          <a:xfrm>
            <a:off x="6675120" y="7132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DÉF. APURADO</a:t>
            </a:r>
            <a:endParaRPr lang="en-US" sz="700" dirty="0"/>
          </a:p>
        </p:txBody>
      </p:sp>
      <p:sp>
        <p:nvSpPr>
          <p:cNvPr id="17" name="Text 13"/>
          <p:cNvSpPr/>
          <p:nvPr/>
        </p:nvSpPr>
        <p:spPr>
          <a:xfrm>
            <a:off x="7955280" y="713232"/>
            <a:ext cx="10607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201168" y="1005840"/>
            <a:ext cx="8741664" cy="438912"/>
          </a:xfrm>
          <a:prstGeom prst="rect">
            <a:avLst/>
          </a:prstGeom>
          <a:solidFill>
            <a:srgbClr val="FFF5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5"/>
          <p:cNvSpPr/>
          <p:nvPr/>
        </p:nvSpPr>
        <p:spPr>
          <a:xfrm>
            <a:off x="274320" y="10241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1500 — Rec. não Vinculados (LOA)</a:t>
            </a:r>
            <a:endParaRPr lang="en-US" sz="750" dirty="0"/>
          </a:p>
        </p:txBody>
      </p:sp>
      <p:sp>
        <p:nvSpPr>
          <p:cNvPr id="20" name="Text 16"/>
          <p:cNvSpPr/>
          <p:nvPr/>
        </p:nvSpPr>
        <p:spPr>
          <a:xfrm>
            <a:off x="274320" y="1243584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 Saque Estado</a:t>
            </a:r>
            <a:endParaRPr lang="en-US" sz="650" dirty="0"/>
          </a:p>
        </p:txBody>
      </p:sp>
      <p:sp>
        <p:nvSpPr>
          <p:cNvPr id="21" name="Text 17"/>
          <p:cNvSpPr/>
          <p:nvPr/>
        </p:nvSpPr>
        <p:spPr>
          <a:xfrm>
            <a:off x="2880360" y="1097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R$ 5.000</a:t>
            </a:r>
            <a:endParaRPr lang="en-US" sz="750" dirty="0"/>
          </a:p>
        </p:txBody>
      </p:sp>
      <p:sp>
        <p:nvSpPr>
          <p:cNvPr id="22" name="Text 18"/>
          <p:cNvSpPr/>
          <p:nvPr/>
        </p:nvSpPr>
        <p:spPr>
          <a:xfrm>
            <a:off x="4160520" y="1097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R$ 4.071.559</a:t>
            </a:r>
            <a:endParaRPr lang="en-US" sz="750" dirty="0"/>
          </a:p>
        </p:txBody>
      </p:sp>
      <p:sp>
        <p:nvSpPr>
          <p:cNvPr id="23" name="Text 19"/>
          <p:cNvSpPr/>
          <p:nvPr/>
        </p:nvSpPr>
        <p:spPr>
          <a:xfrm>
            <a:off x="5440680" y="1097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–R$ 4.066.559</a:t>
            </a:r>
            <a:endParaRPr lang="en-US" sz="750" dirty="0"/>
          </a:p>
        </p:txBody>
      </p:sp>
      <p:sp>
        <p:nvSpPr>
          <p:cNvPr id="24" name="Text 20"/>
          <p:cNvSpPr/>
          <p:nvPr/>
        </p:nvSpPr>
        <p:spPr>
          <a:xfrm>
            <a:off x="6720840" y="1097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–R$ 4.066.559</a:t>
            </a:r>
            <a:endParaRPr lang="en-US" sz="750" dirty="0"/>
          </a:p>
        </p:txBody>
      </p:sp>
      <p:sp>
        <p:nvSpPr>
          <p:cNvPr id="25" name="Shape 21"/>
          <p:cNvSpPr/>
          <p:nvPr/>
        </p:nvSpPr>
        <p:spPr>
          <a:xfrm>
            <a:off x="7882128" y="1097280"/>
            <a:ext cx="98755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7882128" y="1097280"/>
            <a:ext cx="9875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DÉFICIT</a:t>
            </a:r>
            <a:endParaRPr lang="en-US" sz="650" dirty="0"/>
          </a:p>
        </p:txBody>
      </p:sp>
      <p:sp>
        <p:nvSpPr>
          <p:cNvPr id="27" name="Shape 23"/>
          <p:cNvSpPr/>
          <p:nvPr/>
        </p:nvSpPr>
        <p:spPr>
          <a:xfrm>
            <a:off x="201168" y="1463040"/>
            <a:ext cx="8741664" cy="438912"/>
          </a:xfrm>
          <a:prstGeom prst="rect">
            <a:avLst/>
          </a:prstGeom>
          <a:solidFill>
            <a:srgbClr val="FFF5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274320" y="14813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1753 — Taxas / Preços Públicos</a:t>
            </a:r>
            <a:endParaRPr lang="en-US" sz="750" dirty="0"/>
          </a:p>
        </p:txBody>
      </p:sp>
      <p:sp>
        <p:nvSpPr>
          <p:cNvPr id="29" name="Text 25"/>
          <p:cNvSpPr/>
          <p:nvPr/>
        </p:nvSpPr>
        <p:spPr>
          <a:xfrm>
            <a:off x="274320" y="1700784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 Conta 00102757X0000114200</a:t>
            </a:r>
            <a:endParaRPr lang="en-US" sz="650" dirty="0"/>
          </a:p>
        </p:txBody>
      </p:sp>
      <p:sp>
        <p:nvSpPr>
          <p:cNvPr id="30" name="Text 26"/>
          <p:cNvSpPr/>
          <p:nvPr/>
        </p:nvSpPr>
        <p:spPr>
          <a:xfrm>
            <a:off x="2880360" y="15544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R$ 3.081.101</a:t>
            </a:r>
            <a:endParaRPr lang="en-US" sz="750" dirty="0"/>
          </a:p>
        </p:txBody>
      </p:sp>
      <p:sp>
        <p:nvSpPr>
          <p:cNvPr id="31" name="Text 27"/>
          <p:cNvSpPr/>
          <p:nvPr/>
        </p:nvSpPr>
        <p:spPr>
          <a:xfrm>
            <a:off x="4160520" y="15544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R$ 21.357.452</a:t>
            </a:r>
            <a:endParaRPr lang="en-US" sz="750" dirty="0"/>
          </a:p>
        </p:txBody>
      </p:sp>
      <p:sp>
        <p:nvSpPr>
          <p:cNvPr id="32" name="Text 28"/>
          <p:cNvSpPr/>
          <p:nvPr/>
        </p:nvSpPr>
        <p:spPr>
          <a:xfrm>
            <a:off x="5440680" y="15544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–R$ 18.276.351</a:t>
            </a:r>
            <a:endParaRPr lang="en-US" sz="750" dirty="0"/>
          </a:p>
        </p:txBody>
      </p:sp>
      <p:sp>
        <p:nvSpPr>
          <p:cNvPr id="33" name="Text 29"/>
          <p:cNvSpPr/>
          <p:nvPr/>
        </p:nvSpPr>
        <p:spPr>
          <a:xfrm>
            <a:off x="6720840" y="15544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–R$ 18.276.351</a:t>
            </a:r>
            <a:endParaRPr lang="en-US" sz="750" dirty="0"/>
          </a:p>
        </p:txBody>
      </p:sp>
      <p:sp>
        <p:nvSpPr>
          <p:cNvPr id="34" name="Shape 30"/>
          <p:cNvSpPr/>
          <p:nvPr/>
        </p:nvSpPr>
        <p:spPr>
          <a:xfrm>
            <a:off x="7882128" y="1554480"/>
            <a:ext cx="98755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5" name="Text 31"/>
          <p:cNvSpPr/>
          <p:nvPr/>
        </p:nvSpPr>
        <p:spPr>
          <a:xfrm>
            <a:off x="7882128" y="1554480"/>
            <a:ext cx="9875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DÉFICIT</a:t>
            </a:r>
            <a:endParaRPr lang="en-US" sz="650" dirty="0"/>
          </a:p>
        </p:txBody>
      </p:sp>
      <p:sp>
        <p:nvSpPr>
          <p:cNvPr id="36" name="Shape 32"/>
          <p:cNvSpPr/>
          <p:nvPr/>
        </p:nvSpPr>
        <p:spPr>
          <a:xfrm>
            <a:off x="201168" y="1920240"/>
            <a:ext cx="8741664" cy="438912"/>
          </a:xfrm>
          <a:prstGeom prst="rect">
            <a:avLst/>
          </a:prstGeom>
          <a:solidFill>
            <a:srgbClr val="F0FF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 33"/>
          <p:cNvSpPr/>
          <p:nvPr/>
        </p:nvSpPr>
        <p:spPr>
          <a:xfrm>
            <a:off x="274320" y="19385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1753 — Taxas / Preços Públicos</a:t>
            </a:r>
            <a:endParaRPr lang="en-US" sz="750" dirty="0"/>
          </a:p>
        </p:txBody>
      </p:sp>
      <p:sp>
        <p:nvSpPr>
          <p:cNvPr id="38" name="Text 34"/>
          <p:cNvSpPr/>
          <p:nvPr/>
        </p:nvSpPr>
        <p:spPr>
          <a:xfrm>
            <a:off x="274320" y="2157984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 Principal 00102757X0000136735</a:t>
            </a:r>
            <a:endParaRPr lang="en-US" sz="650" dirty="0"/>
          </a:p>
        </p:txBody>
      </p:sp>
      <p:sp>
        <p:nvSpPr>
          <p:cNvPr id="39" name="Text 35"/>
          <p:cNvSpPr/>
          <p:nvPr/>
        </p:nvSpPr>
        <p:spPr>
          <a:xfrm>
            <a:off x="2880360" y="20116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R$ 43.004.495</a:t>
            </a:r>
            <a:endParaRPr lang="en-US" sz="750" dirty="0"/>
          </a:p>
        </p:txBody>
      </p:sp>
      <p:sp>
        <p:nvSpPr>
          <p:cNvPr id="40" name="Text 36"/>
          <p:cNvSpPr/>
          <p:nvPr/>
        </p:nvSpPr>
        <p:spPr>
          <a:xfrm>
            <a:off x="4160520" y="20116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R$ 807.088</a:t>
            </a:r>
            <a:endParaRPr lang="en-US" sz="750" dirty="0"/>
          </a:p>
        </p:txBody>
      </p:sp>
      <p:sp>
        <p:nvSpPr>
          <p:cNvPr id="41" name="Text 37"/>
          <p:cNvSpPr/>
          <p:nvPr/>
        </p:nvSpPr>
        <p:spPr>
          <a:xfrm>
            <a:off x="5440680" y="20116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R$ 42.197.407</a:t>
            </a:r>
            <a:endParaRPr lang="en-US" sz="750" dirty="0"/>
          </a:p>
        </p:txBody>
      </p:sp>
      <p:sp>
        <p:nvSpPr>
          <p:cNvPr id="42" name="Text 38"/>
          <p:cNvSpPr/>
          <p:nvPr/>
        </p:nvSpPr>
        <p:spPr>
          <a:xfrm>
            <a:off x="6720840" y="20116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R$ 42.197.407</a:t>
            </a:r>
            <a:endParaRPr lang="en-US" sz="750" dirty="0"/>
          </a:p>
        </p:txBody>
      </p:sp>
      <p:sp>
        <p:nvSpPr>
          <p:cNvPr id="43" name="Shape 39"/>
          <p:cNvSpPr/>
          <p:nvPr/>
        </p:nvSpPr>
        <p:spPr>
          <a:xfrm>
            <a:off x="7882128" y="2011680"/>
            <a:ext cx="987552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Text 40"/>
          <p:cNvSpPr/>
          <p:nvPr/>
        </p:nvSpPr>
        <p:spPr>
          <a:xfrm>
            <a:off x="7882128" y="2011680"/>
            <a:ext cx="9875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SUPERÁVIT</a:t>
            </a:r>
            <a:endParaRPr lang="en-US" sz="650" dirty="0"/>
          </a:p>
        </p:txBody>
      </p:sp>
      <p:sp>
        <p:nvSpPr>
          <p:cNvPr id="45" name="Shape 41"/>
          <p:cNvSpPr/>
          <p:nvPr/>
        </p:nvSpPr>
        <p:spPr>
          <a:xfrm>
            <a:off x="201168" y="2377440"/>
            <a:ext cx="8741664" cy="438912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2"/>
          <p:cNvSpPr/>
          <p:nvPr/>
        </p:nvSpPr>
        <p:spPr>
          <a:xfrm>
            <a:off x="274320" y="23957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1753 — SEM DOMICÍLIO (CT 821130200)</a:t>
            </a:r>
            <a:endParaRPr lang="en-US" sz="750" dirty="0"/>
          </a:p>
        </p:txBody>
      </p:sp>
      <p:sp>
        <p:nvSpPr>
          <p:cNvPr id="47" name="Text 43"/>
          <p:cNvSpPr/>
          <p:nvPr/>
        </p:nvSpPr>
        <p:spPr>
          <a:xfrm>
            <a:off x="274320" y="2615184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Valores Restituíveis</a:t>
            </a:r>
            <a:endParaRPr lang="en-US" sz="650" dirty="0"/>
          </a:p>
        </p:txBody>
      </p:sp>
      <p:sp>
        <p:nvSpPr>
          <p:cNvPr id="48" name="Text 44"/>
          <p:cNvSpPr/>
          <p:nvPr/>
        </p:nvSpPr>
        <p:spPr>
          <a:xfrm>
            <a:off x="2880360" y="24688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49" name="Text 45"/>
          <p:cNvSpPr/>
          <p:nvPr/>
        </p:nvSpPr>
        <p:spPr>
          <a:xfrm>
            <a:off x="4160520" y="24688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50" name="Text 46"/>
          <p:cNvSpPr/>
          <p:nvPr/>
        </p:nvSpPr>
        <p:spPr>
          <a:xfrm>
            <a:off x="5440680" y="24688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51" name="Text 47"/>
          <p:cNvSpPr/>
          <p:nvPr/>
        </p:nvSpPr>
        <p:spPr>
          <a:xfrm>
            <a:off x="6720840" y="24688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–R$ 6.167.480</a:t>
            </a:r>
            <a:endParaRPr lang="en-US" sz="750" dirty="0"/>
          </a:p>
        </p:txBody>
      </p:sp>
      <p:sp>
        <p:nvSpPr>
          <p:cNvPr id="52" name="Shape 48"/>
          <p:cNvSpPr/>
          <p:nvPr/>
        </p:nvSpPr>
        <p:spPr>
          <a:xfrm>
            <a:off x="7882128" y="2468880"/>
            <a:ext cx="987552" cy="237744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7882128" y="2468880"/>
            <a:ext cx="9875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BANCO</a:t>
            </a:r>
            <a:endParaRPr lang="en-US" sz="650" dirty="0"/>
          </a:p>
        </p:txBody>
      </p:sp>
      <p:sp>
        <p:nvSpPr>
          <p:cNvPr id="54" name="Shape 50"/>
          <p:cNvSpPr/>
          <p:nvPr/>
        </p:nvSpPr>
        <p:spPr>
          <a:xfrm>
            <a:off x="201168" y="2834640"/>
            <a:ext cx="8741664" cy="438912"/>
          </a:xfrm>
          <a:prstGeom prst="rect">
            <a:avLst/>
          </a:prstGeom>
          <a:solidFill>
            <a:srgbClr val="F0FF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5" name="Text 51"/>
          <p:cNvSpPr/>
          <p:nvPr/>
        </p:nvSpPr>
        <p:spPr>
          <a:xfrm>
            <a:off x="274320" y="28529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1869 — Extraorçamentário (6 contas)</a:t>
            </a:r>
            <a:endParaRPr lang="en-US" sz="750" dirty="0"/>
          </a:p>
        </p:txBody>
      </p:sp>
      <p:sp>
        <p:nvSpPr>
          <p:cNvPr id="56" name="Text 52"/>
          <p:cNvSpPr/>
          <p:nvPr/>
        </p:nvSpPr>
        <p:spPr>
          <a:xfrm>
            <a:off x="274320" y="3072384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Vários domicílios identificados</a:t>
            </a:r>
            <a:endParaRPr lang="en-US" sz="650" dirty="0"/>
          </a:p>
        </p:txBody>
      </p:sp>
      <p:sp>
        <p:nvSpPr>
          <p:cNvPr id="57" name="Text 53"/>
          <p:cNvSpPr/>
          <p:nvPr/>
        </p:nvSpPr>
        <p:spPr>
          <a:xfrm>
            <a:off x="2880360" y="29260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R$ 861.021</a:t>
            </a:r>
            <a:endParaRPr lang="en-US" sz="750" dirty="0"/>
          </a:p>
        </p:txBody>
      </p:sp>
      <p:sp>
        <p:nvSpPr>
          <p:cNvPr id="58" name="Text 54"/>
          <p:cNvSpPr/>
          <p:nvPr/>
        </p:nvSpPr>
        <p:spPr>
          <a:xfrm>
            <a:off x="4160520" y="29260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59" name="Text 55"/>
          <p:cNvSpPr/>
          <p:nvPr/>
        </p:nvSpPr>
        <p:spPr>
          <a:xfrm>
            <a:off x="5440680" y="29260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R$ 861.021</a:t>
            </a:r>
            <a:endParaRPr lang="en-US" sz="750" dirty="0"/>
          </a:p>
        </p:txBody>
      </p:sp>
      <p:sp>
        <p:nvSpPr>
          <p:cNvPr id="60" name="Text 56"/>
          <p:cNvSpPr/>
          <p:nvPr/>
        </p:nvSpPr>
        <p:spPr>
          <a:xfrm>
            <a:off x="6720840" y="29260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R$ 861.021</a:t>
            </a:r>
            <a:endParaRPr lang="en-US" sz="750" dirty="0"/>
          </a:p>
        </p:txBody>
      </p:sp>
      <p:sp>
        <p:nvSpPr>
          <p:cNvPr id="61" name="Shape 57"/>
          <p:cNvSpPr/>
          <p:nvPr/>
        </p:nvSpPr>
        <p:spPr>
          <a:xfrm>
            <a:off x="7882128" y="2926080"/>
            <a:ext cx="987552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2" name="Text 58"/>
          <p:cNvSpPr/>
          <p:nvPr/>
        </p:nvSpPr>
        <p:spPr>
          <a:xfrm>
            <a:off x="7882128" y="2926080"/>
            <a:ext cx="9875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</a:t>
            </a:r>
            <a:endParaRPr lang="en-US" sz="650" dirty="0"/>
          </a:p>
        </p:txBody>
      </p:sp>
      <p:sp>
        <p:nvSpPr>
          <p:cNvPr id="63" name="Shape 59"/>
          <p:cNvSpPr/>
          <p:nvPr/>
        </p:nvSpPr>
        <p:spPr>
          <a:xfrm>
            <a:off x="201168" y="3291840"/>
            <a:ext cx="8741664" cy="438912"/>
          </a:xfrm>
          <a:prstGeom prst="rect">
            <a:avLst/>
          </a:prstGeom>
          <a:solidFill>
            <a:srgbClr val="FFE8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4" name="Text 60"/>
          <p:cNvSpPr/>
          <p:nvPr/>
        </p:nvSpPr>
        <p:spPr>
          <a:xfrm>
            <a:off x="274320" y="33101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1869 — SEM DOMICÍLIO (CT 821130300)</a:t>
            </a:r>
            <a:endParaRPr lang="en-US" sz="750" dirty="0"/>
          </a:p>
        </p:txBody>
      </p:sp>
      <p:sp>
        <p:nvSpPr>
          <p:cNvPr id="65" name="Text 61"/>
          <p:cNvSpPr/>
          <p:nvPr/>
        </p:nvSpPr>
        <p:spPr>
          <a:xfrm>
            <a:off x="274320" y="3529584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Valores Restituíveis NÃO vinculados</a:t>
            </a:r>
            <a:endParaRPr lang="en-US" sz="650" dirty="0"/>
          </a:p>
        </p:txBody>
      </p:sp>
      <p:sp>
        <p:nvSpPr>
          <p:cNvPr id="66" name="Text 62"/>
          <p:cNvSpPr/>
          <p:nvPr/>
        </p:nvSpPr>
        <p:spPr>
          <a:xfrm>
            <a:off x="2880360" y="3383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67" name="Text 63"/>
          <p:cNvSpPr/>
          <p:nvPr/>
        </p:nvSpPr>
        <p:spPr>
          <a:xfrm>
            <a:off x="4160520" y="3383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68" name="Text 64"/>
          <p:cNvSpPr/>
          <p:nvPr/>
        </p:nvSpPr>
        <p:spPr>
          <a:xfrm>
            <a:off x="5440680" y="3383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R$ 0</a:t>
            </a:r>
            <a:endParaRPr lang="en-US" sz="750" dirty="0"/>
          </a:p>
        </p:txBody>
      </p:sp>
      <p:sp>
        <p:nvSpPr>
          <p:cNvPr id="69" name="Text 65"/>
          <p:cNvSpPr/>
          <p:nvPr/>
        </p:nvSpPr>
        <p:spPr>
          <a:xfrm>
            <a:off x="6720840" y="3383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–R$ 18.541.571</a:t>
            </a:r>
            <a:endParaRPr lang="en-US" sz="750" dirty="0"/>
          </a:p>
        </p:txBody>
      </p:sp>
      <p:sp>
        <p:nvSpPr>
          <p:cNvPr id="70" name="Shape 66"/>
          <p:cNvSpPr/>
          <p:nvPr/>
        </p:nvSpPr>
        <p:spPr>
          <a:xfrm>
            <a:off x="7882128" y="3383280"/>
            <a:ext cx="987552" cy="237744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1" name="Text 67"/>
          <p:cNvSpPr/>
          <p:nvPr/>
        </p:nvSpPr>
        <p:spPr>
          <a:xfrm>
            <a:off x="7882128" y="3383280"/>
            <a:ext cx="9875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50" dirty="0"/>
          </a:p>
        </p:txBody>
      </p:sp>
      <p:sp>
        <p:nvSpPr>
          <p:cNvPr id="72" name="Shape 68"/>
          <p:cNvSpPr/>
          <p:nvPr/>
        </p:nvSpPr>
        <p:spPr>
          <a:xfrm>
            <a:off x="201168" y="3794760"/>
            <a:ext cx="8741664" cy="329184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3" name="Text 69"/>
          <p:cNvSpPr/>
          <p:nvPr/>
        </p:nvSpPr>
        <p:spPr>
          <a:xfrm>
            <a:off x="292608" y="379476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0C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Disponível R$ 46.951.617  |  Comprometido R$ 22.062.054  |  Déficit Apurado (D13): –R$ 3.993.533</a:t>
            </a:r>
            <a:endParaRPr lang="en-US" sz="850" dirty="0"/>
          </a:p>
        </p:txBody>
      </p:sp>
      <p:sp>
        <p:nvSpPr>
          <p:cNvPr id="74" name="Shape 70"/>
          <p:cNvSpPr/>
          <p:nvPr/>
        </p:nvSpPr>
        <p:spPr>
          <a:xfrm>
            <a:off x="201168" y="4178808"/>
            <a:ext cx="8741664" cy="475488"/>
          </a:xfrm>
          <a:prstGeom prst="rect">
            <a:avLst/>
          </a:prstGeom>
          <a:solidFill>
            <a:srgbClr val="F5EAEA"/>
          </a:solidFill>
          <a:ln w="9525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5" name="Text 71"/>
          <p:cNvSpPr/>
          <p:nvPr/>
        </p:nvSpPr>
        <p:spPr>
          <a:xfrm>
            <a:off x="292608" y="4187952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R$ 24.709.051 em Valores Restituíveis (Fontes 1753 e 1869) SEM domicílio bancário identificado no SIGEF → gera o Déficit Apurado de –R$ 3.993.533. Regularização obrigatória.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00 / —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do Curso — 12 Módulos Completos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Capacitação CAERD/RO 2026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54864" cy="62179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310896" y="749808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694944" y="758952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Fundamentos: Público × Privado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694944" y="1033272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PCASP, VPA, VPD, Regime Misto</a:t>
            </a:r>
            <a:endParaRPr lang="en-US" sz="750" dirty="0"/>
          </a:p>
        </p:txBody>
      </p:sp>
      <p:sp>
        <p:nvSpPr>
          <p:cNvPr id="16" name="Shape 12"/>
          <p:cNvSpPr/>
          <p:nvPr/>
        </p:nvSpPr>
        <p:spPr>
          <a:xfrm>
            <a:off x="201168" y="1389888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7" name="Shape 13"/>
          <p:cNvSpPr/>
          <p:nvPr/>
        </p:nvSpPr>
        <p:spPr>
          <a:xfrm>
            <a:off x="201168" y="1389888"/>
            <a:ext cx="54864" cy="62179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310896" y="1426464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694944" y="1435608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Lançamentos e Registros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694944" y="1709928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Estágios da despesa, exemplos práticos</a:t>
            </a:r>
            <a:endParaRPr lang="en-US" sz="750" dirty="0"/>
          </a:p>
        </p:txBody>
      </p:sp>
      <p:sp>
        <p:nvSpPr>
          <p:cNvPr id="21" name="Shape 17"/>
          <p:cNvSpPr/>
          <p:nvPr/>
        </p:nvSpPr>
        <p:spPr>
          <a:xfrm>
            <a:off x="201168" y="2066544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2" name="Shape 18"/>
          <p:cNvSpPr/>
          <p:nvPr/>
        </p:nvSpPr>
        <p:spPr>
          <a:xfrm>
            <a:off x="201168" y="2066544"/>
            <a:ext cx="54864" cy="62179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310896" y="2103120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694944" y="2112264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Bancária</a:t>
            </a:r>
            <a:endParaRPr lang="en-US" sz="900" dirty="0"/>
          </a:p>
        </p:txBody>
      </p:sp>
      <p:sp>
        <p:nvSpPr>
          <p:cNvPr id="25" name="Text 21"/>
          <p:cNvSpPr/>
          <p:nvPr/>
        </p:nvSpPr>
        <p:spPr>
          <a:xfrm>
            <a:off x="694944" y="2386584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saldos, processo, erros comuns</a:t>
            </a:r>
            <a:endParaRPr lang="en-US" sz="750" dirty="0"/>
          </a:p>
        </p:txBody>
      </p:sp>
      <p:sp>
        <p:nvSpPr>
          <p:cNvPr id="26" name="Shape 22"/>
          <p:cNvSpPr/>
          <p:nvPr/>
        </p:nvSpPr>
        <p:spPr>
          <a:xfrm>
            <a:off x="201168" y="2743200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7" name="Shape 23"/>
          <p:cNvSpPr/>
          <p:nvPr/>
        </p:nvSpPr>
        <p:spPr>
          <a:xfrm>
            <a:off x="201168" y="2743200"/>
            <a:ext cx="54864" cy="62179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310896" y="2779776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9" name="Text 25"/>
          <p:cNvSpPr/>
          <p:nvPr/>
        </p:nvSpPr>
        <p:spPr>
          <a:xfrm>
            <a:off x="694944" y="2788920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SIGEF na Prática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94944" y="3063240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Rotinas, empenho, liquidação, regularização</a:t>
            </a:r>
            <a:endParaRPr lang="en-US" sz="750" dirty="0"/>
          </a:p>
        </p:txBody>
      </p:sp>
      <p:sp>
        <p:nvSpPr>
          <p:cNvPr id="31" name="Shape 27"/>
          <p:cNvSpPr/>
          <p:nvPr/>
        </p:nvSpPr>
        <p:spPr>
          <a:xfrm>
            <a:off x="201168" y="3419856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2" name="Shape 28"/>
          <p:cNvSpPr/>
          <p:nvPr/>
        </p:nvSpPr>
        <p:spPr>
          <a:xfrm>
            <a:off x="201168" y="3419856"/>
            <a:ext cx="54864" cy="62179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29"/>
          <p:cNvSpPr/>
          <p:nvPr/>
        </p:nvSpPr>
        <p:spPr>
          <a:xfrm>
            <a:off x="310896" y="3456432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34" name="Text 30"/>
          <p:cNvSpPr/>
          <p:nvPr/>
        </p:nvSpPr>
        <p:spPr>
          <a:xfrm>
            <a:off x="694944" y="3465576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Conformidade Contábil</a:t>
            </a:r>
            <a:endParaRPr lang="en-US" sz="900" dirty="0"/>
          </a:p>
        </p:txBody>
      </p:sp>
      <p:sp>
        <p:nvSpPr>
          <p:cNvPr id="35" name="Text 31"/>
          <p:cNvSpPr/>
          <p:nvPr/>
        </p:nvSpPr>
        <p:spPr>
          <a:xfrm>
            <a:off x="694944" y="3739896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Calendário, checklist, RREO, RGF</a:t>
            </a:r>
            <a:endParaRPr lang="en-US" sz="750" dirty="0"/>
          </a:p>
        </p:txBody>
      </p:sp>
      <p:sp>
        <p:nvSpPr>
          <p:cNvPr id="36" name="Shape 32"/>
          <p:cNvSpPr/>
          <p:nvPr/>
        </p:nvSpPr>
        <p:spPr>
          <a:xfrm>
            <a:off x="201168" y="4096512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7" name="Shape 33"/>
          <p:cNvSpPr/>
          <p:nvPr/>
        </p:nvSpPr>
        <p:spPr>
          <a:xfrm>
            <a:off x="201168" y="4096512"/>
            <a:ext cx="54864" cy="62179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8" name="Text 34"/>
          <p:cNvSpPr/>
          <p:nvPr/>
        </p:nvSpPr>
        <p:spPr>
          <a:xfrm>
            <a:off x="310896" y="4133088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39" name="Text 35"/>
          <p:cNvSpPr/>
          <p:nvPr/>
        </p:nvSpPr>
        <p:spPr>
          <a:xfrm>
            <a:off x="694944" y="4142232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Práticos</a:t>
            </a:r>
            <a:endParaRPr lang="en-US" sz="900" dirty="0"/>
          </a:p>
        </p:txBody>
      </p:sp>
      <p:sp>
        <p:nvSpPr>
          <p:cNvPr id="40" name="Text 36"/>
          <p:cNvSpPr/>
          <p:nvPr/>
        </p:nvSpPr>
        <p:spPr>
          <a:xfrm>
            <a:off x="694944" y="4416552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Depreciação, convênios, regularizações</a:t>
            </a:r>
            <a:endParaRPr lang="en-US" sz="750" dirty="0"/>
          </a:p>
        </p:txBody>
      </p:sp>
      <p:sp>
        <p:nvSpPr>
          <p:cNvPr id="41" name="Shape 37"/>
          <p:cNvSpPr/>
          <p:nvPr/>
        </p:nvSpPr>
        <p:spPr>
          <a:xfrm>
            <a:off x="4663440" y="713232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2" name="Shape 38"/>
          <p:cNvSpPr/>
          <p:nvPr/>
        </p:nvSpPr>
        <p:spPr>
          <a:xfrm>
            <a:off x="4663440" y="713232"/>
            <a:ext cx="54864" cy="62179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3" name="Text 39"/>
          <p:cNvSpPr/>
          <p:nvPr/>
        </p:nvSpPr>
        <p:spPr>
          <a:xfrm>
            <a:off x="4773168" y="749808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200" dirty="0"/>
          </a:p>
        </p:txBody>
      </p:sp>
      <p:sp>
        <p:nvSpPr>
          <p:cNvPr id="44" name="Text 40"/>
          <p:cNvSpPr/>
          <p:nvPr/>
        </p:nvSpPr>
        <p:spPr>
          <a:xfrm>
            <a:off x="5157216" y="758952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Lógica do Balancete</a:t>
            </a:r>
            <a:endParaRPr lang="en-US" sz="900" dirty="0"/>
          </a:p>
        </p:txBody>
      </p:sp>
      <p:sp>
        <p:nvSpPr>
          <p:cNvPr id="45" name="Text 41"/>
          <p:cNvSpPr/>
          <p:nvPr/>
        </p:nvSpPr>
        <p:spPr>
          <a:xfrm>
            <a:off x="5157216" y="1033272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tipos de erros — dados reais UG 110050</a:t>
            </a:r>
            <a:endParaRPr lang="en-US" sz="750" dirty="0"/>
          </a:p>
        </p:txBody>
      </p:sp>
      <p:sp>
        <p:nvSpPr>
          <p:cNvPr id="46" name="Shape 42"/>
          <p:cNvSpPr/>
          <p:nvPr/>
        </p:nvSpPr>
        <p:spPr>
          <a:xfrm>
            <a:off x="4663440" y="1389888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7" name="Shape 43"/>
          <p:cNvSpPr/>
          <p:nvPr/>
        </p:nvSpPr>
        <p:spPr>
          <a:xfrm>
            <a:off x="4663440" y="1389888"/>
            <a:ext cx="54864" cy="62179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8" name="Text 44"/>
          <p:cNvSpPr/>
          <p:nvPr/>
        </p:nvSpPr>
        <p:spPr>
          <a:xfrm>
            <a:off x="4773168" y="1426464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200" dirty="0"/>
          </a:p>
        </p:txBody>
      </p:sp>
      <p:sp>
        <p:nvSpPr>
          <p:cNvPr id="49" name="Text 45"/>
          <p:cNvSpPr/>
          <p:nvPr/>
        </p:nvSpPr>
        <p:spPr>
          <a:xfrm>
            <a:off x="5157216" y="1435608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Receita, Rendimentos e PASEP</a:t>
            </a:r>
            <a:endParaRPr lang="en-US" sz="900" dirty="0"/>
          </a:p>
        </p:txBody>
      </p:sp>
      <p:sp>
        <p:nvSpPr>
          <p:cNvPr id="50" name="Text 46"/>
          <p:cNvSpPr/>
          <p:nvPr/>
        </p:nvSpPr>
        <p:spPr>
          <a:xfrm>
            <a:off x="5157216" y="1709928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Estágios, rendimentos, cálculo 1%</a:t>
            </a:r>
            <a:endParaRPr lang="en-US" sz="750" dirty="0"/>
          </a:p>
        </p:txBody>
      </p:sp>
      <p:sp>
        <p:nvSpPr>
          <p:cNvPr id="51" name="Shape 47"/>
          <p:cNvSpPr/>
          <p:nvPr/>
        </p:nvSpPr>
        <p:spPr>
          <a:xfrm>
            <a:off x="4663440" y="2066544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2" name="Shape 48"/>
          <p:cNvSpPr/>
          <p:nvPr/>
        </p:nvSpPr>
        <p:spPr>
          <a:xfrm>
            <a:off x="4663440" y="2066544"/>
            <a:ext cx="54864" cy="62179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4773168" y="2103120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200" dirty="0"/>
          </a:p>
        </p:txBody>
      </p:sp>
      <p:sp>
        <p:nvSpPr>
          <p:cNvPr id="54" name="Text 50"/>
          <p:cNvSpPr/>
          <p:nvPr/>
        </p:nvSpPr>
        <p:spPr>
          <a:xfrm>
            <a:off x="5157216" y="2112264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Portaria 548/2015 — Patrimônio</a:t>
            </a:r>
            <a:endParaRPr lang="en-US" sz="900" dirty="0"/>
          </a:p>
        </p:txBody>
      </p:sp>
      <p:sp>
        <p:nvSpPr>
          <p:cNvPr id="55" name="Text 51"/>
          <p:cNvSpPr/>
          <p:nvPr/>
        </p:nvSpPr>
        <p:spPr>
          <a:xfrm>
            <a:off x="5157216" y="2386584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NBC TSP, depreciação, intangível</a:t>
            </a:r>
            <a:endParaRPr lang="en-US" sz="750" dirty="0"/>
          </a:p>
        </p:txBody>
      </p:sp>
      <p:sp>
        <p:nvSpPr>
          <p:cNvPr id="56" name="Shape 52"/>
          <p:cNvSpPr/>
          <p:nvPr/>
        </p:nvSpPr>
        <p:spPr>
          <a:xfrm>
            <a:off x="4663440" y="2743200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7" name="Shape 53"/>
          <p:cNvSpPr/>
          <p:nvPr/>
        </p:nvSpPr>
        <p:spPr>
          <a:xfrm>
            <a:off x="4663440" y="2743200"/>
            <a:ext cx="54864" cy="62179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8" name="Text 54"/>
          <p:cNvSpPr/>
          <p:nvPr/>
        </p:nvSpPr>
        <p:spPr>
          <a:xfrm>
            <a:off x="4773168" y="2779776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59" name="Text 55"/>
          <p:cNvSpPr/>
          <p:nvPr/>
        </p:nvSpPr>
        <p:spPr>
          <a:xfrm>
            <a:off x="5157216" y="2788920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Inconsistências Reais — Balancete</a:t>
            </a:r>
            <a:endParaRPr lang="en-US" sz="900" dirty="0"/>
          </a:p>
        </p:txBody>
      </p:sp>
      <p:sp>
        <p:nvSpPr>
          <p:cNvPr id="60" name="Text 56"/>
          <p:cNvSpPr/>
          <p:nvPr/>
        </p:nvSpPr>
        <p:spPr>
          <a:xfrm>
            <a:off x="5157216" y="3063240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reais balancete maio/2026</a:t>
            </a:r>
            <a:endParaRPr lang="en-US" sz="750" dirty="0"/>
          </a:p>
        </p:txBody>
      </p:sp>
      <p:sp>
        <p:nvSpPr>
          <p:cNvPr id="61" name="Shape 57"/>
          <p:cNvSpPr/>
          <p:nvPr/>
        </p:nvSpPr>
        <p:spPr>
          <a:xfrm>
            <a:off x="4663440" y="3419856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2" name="Shape 58"/>
          <p:cNvSpPr/>
          <p:nvPr/>
        </p:nvSpPr>
        <p:spPr>
          <a:xfrm>
            <a:off x="4663440" y="3419856"/>
            <a:ext cx="54864" cy="621792"/>
          </a:xfrm>
          <a:prstGeom prst="rect">
            <a:avLst/>
          </a:prstGeom>
          <a:solidFill>
            <a:srgbClr val="582880"/>
          </a:solidFill>
          <a:ln w="12700">
            <a:solidFill>
              <a:srgbClr val="582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3" name="Text 59"/>
          <p:cNvSpPr/>
          <p:nvPr/>
        </p:nvSpPr>
        <p:spPr>
          <a:xfrm>
            <a:off x="4773168" y="3456432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82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200" dirty="0"/>
          </a:p>
        </p:txBody>
      </p:sp>
      <p:sp>
        <p:nvSpPr>
          <p:cNvPr id="64" name="Text 60"/>
          <p:cNvSpPr/>
          <p:nvPr/>
        </p:nvSpPr>
        <p:spPr>
          <a:xfrm>
            <a:off x="5157216" y="3465576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 SEI 0088.001010/2025-14</a:t>
            </a:r>
            <a:endParaRPr lang="en-US" sz="900" dirty="0"/>
          </a:p>
        </p:txBody>
      </p:sp>
      <p:sp>
        <p:nvSpPr>
          <p:cNvPr id="65" name="Text 61"/>
          <p:cNvSpPr/>
          <p:nvPr/>
        </p:nvSpPr>
        <p:spPr>
          <a:xfrm>
            <a:off x="5157216" y="3739896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Auditoria 2024, dívida ativa, IRRF</a:t>
            </a:r>
            <a:endParaRPr lang="en-US" sz="750" dirty="0"/>
          </a:p>
        </p:txBody>
      </p:sp>
      <p:sp>
        <p:nvSpPr>
          <p:cNvPr id="66" name="Shape 62"/>
          <p:cNvSpPr/>
          <p:nvPr/>
        </p:nvSpPr>
        <p:spPr>
          <a:xfrm>
            <a:off x="4663440" y="4096512"/>
            <a:ext cx="4315968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7" name="Shape 63"/>
          <p:cNvSpPr/>
          <p:nvPr/>
        </p:nvSpPr>
        <p:spPr>
          <a:xfrm>
            <a:off x="4663440" y="4096512"/>
            <a:ext cx="54864" cy="62179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8" name="Text 64"/>
          <p:cNvSpPr/>
          <p:nvPr/>
        </p:nvSpPr>
        <p:spPr>
          <a:xfrm>
            <a:off x="4773168" y="4133088"/>
            <a:ext cx="3474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200" dirty="0"/>
          </a:p>
        </p:txBody>
      </p:sp>
      <p:sp>
        <p:nvSpPr>
          <p:cNvPr id="69" name="Text 65"/>
          <p:cNvSpPr/>
          <p:nvPr/>
        </p:nvSpPr>
        <p:spPr>
          <a:xfrm>
            <a:off x="5157216" y="4142232"/>
            <a:ext cx="3730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Bancária Real</a:t>
            </a:r>
            <a:endParaRPr lang="en-US" sz="900" dirty="0"/>
          </a:p>
        </p:txBody>
      </p:sp>
      <p:sp>
        <p:nvSpPr>
          <p:cNvPr id="70" name="Text 66"/>
          <p:cNvSpPr/>
          <p:nvPr/>
        </p:nvSpPr>
        <p:spPr>
          <a:xfrm>
            <a:off x="5157216" y="4416552"/>
            <a:ext cx="3730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Domicílios, superávit/déficit, extraorçamentário</a:t>
            </a:r>
            <a:endParaRPr lang="en-US" sz="7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2E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553712"/>
            <a:ext cx="9144000" cy="589788"/>
          </a:xfrm>
          <a:prstGeom prst="rect">
            <a:avLst/>
          </a:prstGeom>
          <a:solidFill>
            <a:srgbClr val="08182A"/>
          </a:solidFill>
          <a:ln w="12700">
            <a:solidFill>
              <a:srgbClr val="08182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28600"/>
            <a:ext cx="2011680" cy="7132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20040" y="1097280"/>
            <a:ext cx="8412480" cy="10973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320040" y="118872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A9AB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Próximos Passos —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4"/>
          <p:cNvSpPr/>
          <p:nvPr/>
        </p:nvSpPr>
        <p:spPr>
          <a:xfrm>
            <a:off x="320040" y="1719072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0F0F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 que fazer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0F0F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agora.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320040" y="3127248"/>
            <a:ext cx="1371600" cy="292608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320040" y="312724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IMEDIATO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1783080" y="3145536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Investigar arrecadação zero no Anexo 10 · Excluir 10 domicílios CT inválido · Mapear R$ 18,5 M extraorçamentários sem banco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320040" y="3456432"/>
            <a:ext cx="1371600" cy="292608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320040" y="345643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ESTA SEMANA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783080" y="34747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Regularizar almoxarifado (R$ 6,9 M estático) · Lançar COFINS/PIS mai/2026 · Corrigir despesa paga negativa no QDD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320040" y="3785616"/>
            <a:ext cx="1371600" cy="292608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320040" y="3785616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ESTE MÊS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1783080" y="3803904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Registrar depreciações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pendentes</a:t>
            </a: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 · Apropriar rendimentos financeiros · Atualizar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precatórios</a:t>
            </a: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320040" y="4114800"/>
            <a:ext cx="1371600" cy="292608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320040" y="411480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TODO MÊS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1783080" y="4133088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AAAAA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Conciliar todas as contas bancárias · Assinar conformidade até dia 20 · Responder demandas COGES no prazo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228600" y="45720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4A6A8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COGES — Contabilidade Geral do Estado de Rondônia · Capacitação CAERD/RO 2026 · SIGEF/RO · PCASP · NBC TSP · Portaria STN 548/2015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Capacitação CAERD/RO 2026 · IN 13/2004/TCE-RO art.10 · Decreto 30.663/2025</a:t>
            </a:r>
            <a:endParaRPr lang="en-US" sz="680" dirty="0"/>
          </a:p>
        </p:txBody>
      </p:sp>
      <p:sp>
        <p:nvSpPr>
          <p:cNvPr id="7" name="Shape 3"/>
          <p:cNvSpPr/>
          <p:nvPr/>
        </p:nvSpPr>
        <p:spPr>
          <a:xfrm>
            <a:off x="320040" y="1051560"/>
            <a:ext cx="8412480" cy="10973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4"/>
          <p:cNvSpPr/>
          <p:nvPr/>
        </p:nvSpPr>
        <p:spPr>
          <a:xfrm>
            <a:off x="320040" y="11430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Módulo 13 — Cronograma Revisado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320039" y="1572768"/>
            <a:ext cx="7029027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Maio–Dezembro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4400" dirty="0"/>
          </a:p>
        </p:txBody>
      </p:sp>
      <p:sp>
        <p:nvSpPr>
          <p:cNvPr id="10" name="Text 6"/>
          <p:cNvSpPr/>
          <p:nvPr/>
        </p:nvSpPr>
        <p:spPr>
          <a:xfrm>
            <a:off x="320040" y="294436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A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SIGEF fecha todo dia 5 · Abril fechou em 05/05/2026 · Recuperação em MAIO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320040" y="3337560"/>
            <a:ext cx="6400800" cy="292608"/>
          </a:xfrm>
          <a:prstGeom prst="rect">
            <a:avLst/>
          </a:prstGeom>
          <a:solidFill>
            <a:srgbClr val="5A0008"/>
          </a:solidFill>
          <a:ln w="6350">
            <a:solidFill>
              <a:srgbClr val="8A2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411480" y="3337560"/>
            <a:ext cx="6217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13/2004/TCE-RO art.10 · CAERD NÃO publica RREO nem RGF · Entrega TCE-RO: 31/03/2027</a:t>
            </a:r>
            <a:endParaRPr lang="en-US" sz="850" dirty="0"/>
          </a:p>
        </p:txBody>
      </p:sp>
      <p:sp>
        <p:nvSpPr>
          <p:cNvPr id="13" name="Shape 9"/>
          <p:cNvSpPr/>
          <p:nvPr/>
        </p:nvSpPr>
        <p:spPr>
          <a:xfrm>
            <a:off x="320040" y="3767328"/>
            <a:ext cx="2011680" cy="658368"/>
          </a:xfrm>
          <a:prstGeom prst="rect">
            <a:avLst/>
          </a:prstGeom>
          <a:solidFill>
            <a:srgbClr val="5A0008"/>
          </a:solidFill>
          <a:ln w="6350">
            <a:solidFill>
              <a:srgbClr val="8A2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0"/>
          <p:cNvSpPr/>
          <p:nvPr/>
        </p:nvSpPr>
        <p:spPr>
          <a:xfrm>
            <a:off x="320040" y="378561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meses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20040" y="409651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88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recuperar em maio</a:t>
            </a:r>
            <a:endParaRPr lang="en-US" sz="700" dirty="0"/>
          </a:p>
        </p:txBody>
      </p:sp>
      <p:sp>
        <p:nvSpPr>
          <p:cNvPr id="16" name="Shape 12"/>
          <p:cNvSpPr/>
          <p:nvPr/>
        </p:nvSpPr>
        <p:spPr>
          <a:xfrm>
            <a:off x="2468880" y="3767328"/>
            <a:ext cx="2011680" cy="658368"/>
          </a:xfrm>
          <a:prstGeom prst="rect">
            <a:avLst/>
          </a:prstGeom>
          <a:solidFill>
            <a:srgbClr val="5A0008"/>
          </a:solidFill>
          <a:ln w="6350">
            <a:solidFill>
              <a:srgbClr val="8A2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2468880" y="378561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meses</a:t>
            </a:r>
            <a:endParaRPr lang="en-US" sz="1300" dirty="0"/>
          </a:p>
        </p:txBody>
      </p:sp>
      <p:sp>
        <p:nvSpPr>
          <p:cNvPr id="18" name="Text 14"/>
          <p:cNvSpPr/>
          <p:nvPr/>
        </p:nvSpPr>
        <p:spPr>
          <a:xfrm>
            <a:off x="2468880" y="409651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88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fechar o exercício</a:t>
            </a:r>
            <a:endParaRPr lang="en-US" sz="700" dirty="0"/>
          </a:p>
        </p:txBody>
      </p:sp>
      <p:sp>
        <p:nvSpPr>
          <p:cNvPr id="19" name="Shape 15"/>
          <p:cNvSpPr/>
          <p:nvPr/>
        </p:nvSpPr>
        <p:spPr>
          <a:xfrm>
            <a:off x="4617720" y="3767328"/>
            <a:ext cx="2011680" cy="658368"/>
          </a:xfrm>
          <a:prstGeom prst="rect">
            <a:avLst/>
          </a:prstGeom>
          <a:solidFill>
            <a:srgbClr val="5A0008"/>
          </a:solidFill>
          <a:ln w="6350">
            <a:solidFill>
              <a:srgbClr val="8A2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4617720" y="378561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9+11 docs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4617720" y="409651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88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TCE-RO (mensal+anual)</a:t>
            </a:r>
            <a:endParaRPr lang="en-US" sz="700" dirty="0"/>
          </a:p>
        </p:txBody>
      </p:sp>
      <p:sp>
        <p:nvSpPr>
          <p:cNvPr id="22" name="Shape 18"/>
          <p:cNvSpPr/>
          <p:nvPr/>
        </p:nvSpPr>
        <p:spPr>
          <a:xfrm>
            <a:off x="6766560" y="3767328"/>
            <a:ext cx="2011680" cy="658368"/>
          </a:xfrm>
          <a:prstGeom prst="rect">
            <a:avLst/>
          </a:prstGeom>
          <a:solidFill>
            <a:srgbClr val="5A0008"/>
          </a:solidFill>
          <a:ln w="6350">
            <a:solidFill>
              <a:srgbClr val="8A2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6766560" y="378561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31/Mar/27</a:t>
            </a:r>
            <a:endParaRPr lang="en-US" sz="1300" dirty="0"/>
          </a:p>
        </p:txBody>
      </p:sp>
      <p:sp>
        <p:nvSpPr>
          <p:cNvPr id="24" name="Text 20"/>
          <p:cNvSpPr/>
          <p:nvPr/>
        </p:nvSpPr>
        <p:spPr>
          <a:xfrm>
            <a:off x="6766560" y="409651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88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anual</a:t>
            </a:r>
            <a:endParaRPr lang="en-US" sz="700" dirty="0"/>
          </a:p>
        </p:txBody>
      </p:sp>
      <p:pic>
        <p:nvPicPr>
          <p:cNvPr id="25" name="Image 1" descr="/home/claude/logo_coges.png">
            <a:extLst>
              <a:ext uri="{FF2B5EF4-FFF2-40B4-BE49-F238E27FC236}">
                <a16:creationId xmlns:a16="http://schemas.microsoft.com/office/drawing/2014/main" id="{13C82714-610A-C301-DE68-5EE441459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28032"/>
            <a:ext cx="859536" cy="278892"/>
          </a:xfrm>
          <a:prstGeom prst="rect">
            <a:avLst/>
          </a:prstGeom>
        </p:spPr>
      </p:pic>
      <p:pic>
        <p:nvPicPr>
          <p:cNvPr id="26" name="Image 1" descr="/home/claude/logo_coges.png">
            <a:extLst>
              <a:ext uri="{FF2B5EF4-FFF2-40B4-BE49-F238E27FC236}">
                <a16:creationId xmlns:a16="http://schemas.microsoft.com/office/drawing/2014/main" id="{070384DB-D931-9C20-943C-DA16EC9A1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5" y="287852"/>
            <a:ext cx="1374213" cy="51243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IN 13/2004/TCE-RO art.10 · Decreto 30.663/2025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13/13</a:t>
            </a:r>
            <a:endParaRPr lang="en-US" sz="800" dirty="0"/>
          </a:p>
        </p:txBody>
      </p:sp>
      <p:pic>
        <p:nvPicPr>
          <p:cNvPr id="7" name="Image 1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— Regras Fundamentais: SIGEF e IN 13/2004/TCE-RO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Dois pontos que mudam tudo no cronograma da CAERD em 2026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4297680" cy="3986784"/>
          </a:xfrm>
          <a:prstGeom prst="rect">
            <a:avLst/>
          </a:prstGeom>
          <a:solidFill>
            <a:srgbClr val="FFF0F0"/>
          </a:solidFill>
          <a:ln w="9525">
            <a:solidFill>
              <a:srgbClr val="B0302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297680" cy="384048"/>
          </a:xfrm>
          <a:prstGeom prst="rect">
            <a:avLst/>
          </a:prstGeom>
          <a:solidFill>
            <a:srgbClr val="7A0010"/>
          </a:solidFill>
          <a:ln w="12700">
            <a:solidFill>
              <a:srgbClr val="7A001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74320" y="713232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SIGEF/RO FECHA TODO DIA 5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292608" y="11887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O SIGEF fecha para lançamentos todo dia 5 do mês seguinte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292608" y="168249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Abril/2026 fechou no dia 05/05/2026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292608" y="217627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Portanto: Jan, Fev, Mar e Abr estão fechados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292608" y="2670048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O cronograma COMEÇA em MAIO/2026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292608" y="3163824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Maio = recuperação de 4 meses + rotina do mês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292608" y="365760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A partir de Junho: rotina mensal normal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292608" y="415137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NUNCA deixar o dia 5 passar sem lançar — é prazo improrrogável</a:t>
            </a:r>
            <a:endParaRPr lang="en-US" sz="900" dirty="0"/>
          </a:p>
        </p:txBody>
      </p:sp>
      <p:sp>
        <p:nvSpPr>
          <p:cNvPr id="20" name="Shape 16"/>
          <p:cNvSpPr/>
          <p:nvPr/>
        </p:nvSpPr>
        <p:spPr>
          <a:xfrm>
            <a:off x="4663440" y="713232"/>
            <a:ext cx="4279392" cy="3986784"/>
          </a:xfrm>
          <a:prstGeom prst="rect">
            <a:avLst/>
          </a:prstGeom>
          <a:solidFill>
            <a:srgbClr val="EAF0FA"/>
          </a:solidFill>
          <a:ln w="9525">
            <a:solidFill>
              <a:srgbClr val="1A488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7"/>
          <p:cNvSpPr/>
          <p:nvPr/>
        </p:nvSpPr>
        <p:spPr>
          <a:xfrm>
            <a:off x="4663440" y="713232"/>
            <a:ext cx="4279392" cy="38404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18"/>
          <p:cNvSpPr/>
          <p:nvPr/>
        </p:nvSpPr>
        <p:spPr>
          <a:xfrm>
            <a:off x="4736592" y="713232"/>
            <a:ext cx="41330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13/2004/TCE-RO — Norma da CAERD</a:t>
            </a:r>
            <a:endParaRPr lang="en-US" sz="1100" dirty="0"/>
          </a:p>
        </p:txBody>
      </p:sp>
      <p:sp>
        <p:nvSpPr>
          <p:cNvPr id="23" name="Text 19"/>
          <p:cNvSpPr/>
          <p:nvPr/>
        </p:nvSpPr>
        <p:spPr>
          <a:xfrm>
            <a:off x="4754880" y="11887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D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CAERD é Estatal Dependente (Decreto 30.663/2025)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4754880" y="168249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D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Norma aplicável: IN 13/2004 art.10 — NÃO a IN 65/2019</a:t>
            </a:r>
            <a:endParaRPr lang="en-US" sz="900" dirty="0"/>
          </a:p>
        </p:txBody>
      </p:sp>
      <p:sp>
        <p:nvSpPr>
          <p:cNvPr id="25" name="Text 21"/>
          <p:cNvSpPr/>
          <p:nvPr/>
        </p:nvSpPr>
        <p:spPr>
          <a:xfrm>
            <a:off x="4754880" y="217627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IN 65/2019 é para Contas do Governador</a:t>
            </a:r>
            <a:endParaRPr lang="en-US" sz="900" dirty="0"/>
          </a:p>
        </p:txBody>
      </p:sp>
      <p:sp>
        <p:nvSpPr>
          <p:cNvPr id="26" name="Text 22"/>
          <p:cNvSpPr/>
          <p:nvPr/>
        </p:nvSpPr>
        <p:spPr>
          <a:xfrm>
            <a:off x="4754880" y="2670048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MENSAL (até dia 30): 9 documentos ao TCE-RO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4754880" y="3163824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BIMESTRAL: TC-28 Relatório Controle Interno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4754880" y="365760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ANUAL até 31/03/2027: 11 elementos Prestação de Contas</a:t>
            </a:r>
            <a:endParaRPr lang="en-US" sz="900" dirty="0"/>
          </a:p>
        </p:txBody>
      </p:sp>
      <p:sp>
        <p:nvSpPr>
          <p:cNvPr id="29" name="Text 25"/>
          <p:cNvSpPr/>
          <p:nvPr/>
        </p:nvSpPr>
        <p:spPr>
          <a:xfrm>
            <a:off x="4754880" y="415137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Demonstrações: Lei 6.404/76 (padrão S.A.) — não só PCASP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IN 13/2004/TCE-RO art.10 · Decreto 30.663/2025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13/13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— Cronograma: Maio/2026 → Mar/2027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8741664" cy="237744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7"/>
          <p:cNvSpPr/>
          <p:nvPr/>
        </p:nvSpPr>
        <p:spPr>
          <a:xfrm>
            <a:off x="274320" y="713232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</a:t>
            </a:r>
            <a:endParaRPr lang="en-US" sz="700" dirty="0"/>
          </a:p>
        </p:txBody>
      </p:sp>
      <p:sp>
        <p:nvSpPr>
          <p:cNvPr id="12" name="Text 8"/>
          <p:cNvSpPr/>
          <p:nvPr/>
        </p:nvSpPr>
        <p:spPr>
          <a:xfrm>
            <a:off x="914400" y="713232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2176272" y="713232"/>
            <a:ext cx="36941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ATIVIDADES / REGULARIZAÇÕES PRINCIPAIS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5870448" y="713232"/>
            <a:ext cx="28712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 — IN 13/2004 TCE-RO</a:t>
            </a:r>
            <a:endParaRPr lang="en-US" sz="700" dirty="0"/>
          </a:p>
        </p:txBody>
      </p:sp>
      <p:sp>
        <p:nvSpPr>
          <p:cNvPr id="15" name="Shape 11"/>
          <p:cNvSpPr/>
          <p:nvPr/>
        </p:nvSpPr>
        <p:spPr>
          <a:xfrm>
            <a:off x="201168" y="978408"/>
            <a:ext cx="8741664" cy="457200"/>
          </a:xfrm>
          <a:prstGeom prst="rect">
            <a:avLst/>
          </a:prstGeom>
          <a:solidFill>
            <a:srgbClr val="FFF0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2"/>
          <p:cNvSpPr/>
          <p:nvPr/>
        </p:nvSpPr>
        <p:spPr>
          <a:xfrm>
            <a:off x="256032" y="1014984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7A00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Maio</a:t>
            </a:r>
            <a:endParaRPr lang="en-US" sz="750" dirty="0"/>
          </a:p>
        </p:txBody>
      </p:sp>
      <p:sp>
        <p:nvSpPr>
          <p:cNvPr id="17" name="Text 13"/>
          <p:cNvSpPr/>
          <p:nvPr/>
        </p:nvSpPr>
        <p:spPr>
          <a:xfrm>
            <a:off x="914400" y="1014984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Recuperação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jan–abr</a:t>
            </a:r>
            <a:endParaRPr lang="en-US" sz="750" dirty="0"/>
          </a:p>
        </p:txBody>
      </p:sp>
      <p:sp>
        <p:nvSpPr>
          <p:cNvPr id="18" name="Text 14"/>
          <p:cNvSpPr/>
          <p:nvPr/>
        </p:nvSpPr>
        <p:spPr>
          <a:xfrm>
            <a:off x="2157984" y="1033272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Lançamentos jan–abr · Depreciação </a:t>
            </a:r>
            <a:r>
              <a:rPr lang="en-US" sz="750" dirty="0" err="1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retroativa</a:t>
            </a: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PASEP 4 meses · Conciliações jan–abr · IRRF · Almoxarifado</a:t>
            </a:r>
            <a:endParaRPr lang="en-US" sz="750" dirty="0"/>
          </a:p>
        </p:txBody>
      </p:sp>
      <p:sp>
        <p:nvSpPr>
          <p:cNvPr id="19" name="Text 15"/>
          <p:cNvSpPr/>
          <p:nvPr/>
        </p:nvSpPr>
        <p:spPr>
          <a:xfrm>
            <a:off x="5833872" y="1033272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7A00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jan–abr (retroativos) · TC-03, TC-20, DFF · Conformidades retroativas</a:t>
            </a:r>
            <a:endParaRPr lang="en-US" sz="700" dirty="0"/>
          </a:p>
        </p:txBody>
      </p:sp>
      <p:sp>
        <p:nvSpPr>
          <p:cNvPr id="20" name="Shape 16"/>
          <p:cNvSpPr/>
          <p:nvPr/>
        </p:nvSpPr>
        <p:spPr>
          <a:xfrm>
            <a:off x="201168" y="1453896"/>
            <a:ext cx="8741664" cy="457200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256032" y="1490472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Junho</a:t>
            </a:r>
            <a:endParaRPr lang="en-US" sz="750" dirty="0"/>
          </a:p>
        </p:txBody>
      </p:sp>
      <p:sp>
        <p:nvSpPr>
          <p:cNvPr id="22" name="Text 18"/>
          <p:cNvSpPr/>
          <p:nvPr/>
        </p:nvSpPr>
        <p:spPr>
          <a:xfrm>
            <a:off x="914400" y="1490472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Consolidação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Demonstrativos</a:t>
            </a:r>
            <a:endParaRPr lang="en-US" sz="750" dirty="0"/>
          </a:p>
        </p:txBody>
      </p:sp>
      <p:sp>
        <p:nvSpPr>
          <p:cNvPr id="23" name="Text 19"/>
          <p:cNvSpPr/>
          <p:nvPr/>
        </p:nvSpPr>
        <p:spPr>
          <a:xfrm>
            <a:off x="2157984" y="1508760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 err="1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Extraorçamentários</a:t>
            </a: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Bloqueios judiciais · TC-03 conciliação formal · TC-06 contratos · TC-14 baixas de bens</a:t>
            </a:r>
            <a:endParaRPr lang="en-US" sz="750" dirty="0"/>
          </a:p>
        </p:txBody>
      </p:sp>
      <p:sp>
        <p:nvSpPr>
          <p:cNvPr id="24" name="Text 20"/>
          <p:cNvSpPr/>
          <p:nvPr/>
        </p:nvSpPr>
        <p:spPr>
          <a:xfrm>
            <a:off x="5833872" y="1508760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TCE · TC-13 almoxarifado · TC-15 bens móveis · TC-16 imóveis</a:t>
            </a:r>
            <a:endParaRPr lang="en-US" sz="700" dirty="0"/>
          </a:p>
        </p:txBody>
      </p:sp>
      <p:sp>
        <p:nvSpPr>
          <p:cNvPr id="25" name="Shape 21"/>
          <p:cNvSpPr/>
          <p:nvPr/>
        </p:nvSpPr>
        <p:spPr>
          <a:xfrm>
            <a:off x="201168" y="1929384"/>
            <a:ext cx="8741664" cy="457200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256032" y="1965960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Julho</a:t>
            </a:r>
            <a:endParaRPr lang="en-US" sz="750" dirty="0"/>
          </a:p>
        </p:txBody>
      </p:sp>
      <p:sp>
        <p:nvSpPr>
          <p:cNvPr id="27" name="Text 23"/>
          <p:cNvSpPr/>
          <p:nvPr/>
        </p:nvSpPr>
        <p:spPr>
          <a:xfrm>
            <a:off x="914400" y="196596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Balanços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Intermed.</a:t>
            </a:r>
            <a:endParaRPr lang="en-US" sz="750" dirty="0"/>
          </a:p>
        </p:txBody>
      </p:sp>
      <p:sp>
        <p:nvSpPr>
          <p:cNvPr id="28" name="Text 24"/>
          <p:cNvSpPr/>
          <p:nvPr/>
        </p:nvSpPr>
        <p:spPr>
          <a:xfrm>
            <a:off x="2157984" y="1984248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Demonstrações Lei 6.404/76 intermediárias (BP, DRE, DFC 1º sem.) · Dívida ativa · Obras paralisadas · TC-19 pagamentos</a:t>
            </a:r>
            <a:endParaRPr lang="en-US" sz="750" dirty="0"/>
          </a:p>
        </p:txBody>
      </p:sp>
      <p:sp>
        <p:nvSpPr>
          <p:cNvPr id="29" name="Text 25"/>
          <p:cNvSpPr/>
          <p:nvPr/>
        </p:nvSpPr>
        <p:spPr>
          <a:xfrm>
            <a:off x="5833872" y="1984248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TCE · Simulação parcial Prestação de Contas · TC-28 (bimestral)</a:t>
            </a:r>
            <a:endParaRPr lang="en-US" sz="700" dirty="0"/>
          </a:p>
        </p:txBody>
      </p:sp>
      <p:sp>
        <p:nvSpPr>
          <p:cNvPr id="30" name="Shape 26"/>
          <p:cNvSpPr/>
          <p:nvPr/>
        </p:nvSpPr>
        <p:spPr>
          <a:xfrm>
            <a:off x="201168" y="2404872"/>
            <a:ext cx="8741664" cy="457200"/>
          </a:xfrm>
          <a:prstGeom prst="rect">
            <a:avLst/>
          </a:prstGeom>
          <a:solidFill>
            <a:srgbClr val="EAF4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7"/>
          <p:cNvSpPr/>
          <p:nvPr/>
        </p:nvSpPr>
        <p:spPr>
          <a:xfrm>
            <a:off x="256032" y="2441448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Agosto</a:t>
            </a:r>
            <a:endParaRPr lang="en-US" sz="750" dirty="0"/>
          </a:p>
        </p:txBody>
      </p:sp>
      <p:sp>
        <p:nvSpPr>
          <p:cNvPr id="32" name="Text 28"/>
          <p:cNvSpPr/>
          <p:nvPr/>
        </p:nvSpPr>
        <p:spPr>
          <a:xfrm>
            <a:off x="914400" y="244144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Relatórios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Anexos I e II</a:t>
            </a:r>
            <a:endParaRPr lang="en-US" sz="750" dirty="0"/>
          </a:p>
        </p:txBody>
      </p:sp>
      <p:sp>
        <p:nvSpPr>
          <p:cNvPr id="33" name="Text 29"/>
          <p:cNvSpPr/>
          <p:nvPr/>
        </p:nvSpPr>
        <p:spPr>
          <a:xfrm>
            <a:off x="2157984" y="2459736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Arrecadação vs. previsão (Anexo I) · Gestão orçamentária (Anexo II) · Op. de crédito · TC-27 repasses</a:t>
            </a:r>
            <a:endParaRPr lang="en-US" sz="750" dirty="0"/>
          </a:p>
        </p:txBody>
      </p:sp>
      <p:sp>
        <p:nvSpPr>
          <p:cNvPr id="34" name="Text 30"/>
          <p:cNvSpPr/>
          <p:nvPr/>
        </p:nvSpPr>
        <p:spPr>
          <a:xfrm>
            <a:off x="5833872" y="2459736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TCE · Relatórios Anexo I e II para revisão COGES</a:t>
            </a:r>
            <a:endParaRPr lang="en-US" sz="700" dirty="0"/>
          </a:p>
        </p:txBody>
      </p:sp>
      <p:sp>
        <p:nvSpPr>
          <p:cNvPr id="35" name="Shape 31"/>
          <p:cNvSpPr/>
          <p:nvPr/>
        </p:nvSpPr>
        <p:spPr>
          <a:xfrm>
            <a:off x="201168" y="2880360"/>
            <a:ext cx="8741664" cy="457200"/>
          </a:xfrm>
          <a:prstGeom prst="rect">
            <a:avLst/>
          </a:prstGeom>
          <a:solidFill>
            <a:srgbClr val="EAF4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256032" y="2916936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Setembro</a:t>
            </a:r>
            <a:endParaRPr lang="en-US" sz="750" dirty="0"/>
          </a:p>
        </p:txBody>
      </p:sp>
      <p:sp>
        <p:nvSpPr>
          <p:cNvPr id="37" name="Text 33"/>
          <p:cNvSpPr/>
          <p:nvPr/>
        </p:nvSpPr>
        <p:spPr>
          <a:xfrm>
            <a:off x="914400" y="2916936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Notas Expl.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Setoriais</a:t>
            </a:r>
            <a:endParaRPr lang="en-US" sz="750" dirty="0"/>
          </a:p>
        </p:txBody>
      </p:sp>
      <p:sp>
        <p:nvSpPr>
          <p:cNvPr id="38" name="Text 34"/>
          <p:cNvSpPr/>
          <p:nvPr/>
        </p:nvSpPr>
        <p:spPr>
          <a:xfrm>
            <a:off x="2157984" y="2935224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Notas Explicativas rascunho · PL negativo (–R$1,588Bi) · RPPS atuarial · Demonstr. Educação e Saúde · TC-20 pessoal</a:t>
            </a:r>
            <a:endParaRPr lang="en-US" sz="750" dirty="0"/>
          </a:p>
        </p:txBody>
      </p:sp>
      <p:sp>
        <p:nvSpPr>
          <p:cNvPr id="39" name="Text 35"/>
          <p:cNvSpPr/>
          <p:nvPr/>
        </p:nvSpPr>
        <p:spPr>
          <a:xfrm>
            <a:off x="5833872" y="2935224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TCE · TC-28 (bimestral) · Notas Explicativas rascunho</a:t>
            </a:r>
            <a:endParaRPr lang="en-US" sz="700" dirty="0"/>
          </a:p>
        </p:txBody>
      </p:sp>
      <p:sp>
        <p:nvSpPr>
          <p:cNvPr id="40" name="Shape 36"/>
          <p:cNvSpPr/>
          <p:nvPr/>
        </p:nvSpPr>
        <p:spPr>
          <a:xfrm>
            <a:off x="201168" y="3355848"/>
            <a:ext cx="8741664" cy="457200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7"/>
          <p:cNvSpPr/>
          <p:nvPr/>
        </p:nvSpPr>
        <p:spPr>
          <a:xfrm>
            <a:off x="256032" y="3392424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Outubro</a:t>
            </a:r>
            <a:endParaRPr lang="en-US" sz="750" dirty="0"/>
          </a:p>
        </p:txBody>
      </p:sp>
      <p:sp>
        <p:nvSpPr>
          <p:cNvPr id="42" name="Text 38"/>
          <p:cNvSpPr/>
          <p:nvPr/>
        </p:nvSpPr>
        <p:spPr>
          <a:xfrm>
            <a:off x="914400" y="3392424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Pré-fechamento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DCASP</a:t>
            </a:r>
            <a:endParaRPr lang="en-US" sz="750" dirty="0"/>
          </a:p>
        </p:txBody>
      </p:sp>
      <p:sp>
        <p:nvSpPr>
          <p:cNvPr id="43" name="Text 39"/>
          <p:cNvSpPr/>
          <p:nvPr/>
        </p:nvSpPr>
        <p:spPr>
          <a:xfrm>
            <a:off x="2157984" y="3410712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ajustes até 31/10 · Demonstrações Lei 6.404/76 — 1ª versão · Relatório de Gestão · TC-09 adiantamentos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5833872" y="3410712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TCE · Demonstrações Lei 6.404 1ª versão · ⚠️ PLANO DE AÇÃO TCE (28/10/2026)</a:t>
            </a:r>
            <a:endParaRPr lang="en-US" sz="700" dirty="0"/>
          </a:p>
        </p:txBody>
      </p:sp>
      <p:sp>
        <p:nvSpPr>
          <p:cNvPr id="45" name="Shape 41"/>
          <p:cNvSpPr/>
          <p:nvPr/>
        </p:nvSpPr>
        <p:spPr>
          <a:xfrm>
            <a:off x="201168" y="3831336"/>
            <a:ext cx="8741664" cy="457200"/>
          </a:xfrm>
          <a:prstGeom prst="rect">
            <a:avLst/>
          </a:prstGeom>
          <a:solidFill>
            <a:srgbClr val="EAF4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2"/>
          <p:cNvSpPr/>
          <p:nvPr/>
        </p:nvSpPr>
        <p:spPr>
          <a:xfrm>
            <a:off x="256032" y="3867912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Nov–Dez</a:t>
            </a:r>
            <a:endParaRPr lang="en-US" sz="750" dirty="0"/>
          </a:p>
        </p:txBody>
      </p:sp>
      <p:sp>
        <p:nvSpPr>
          <p:cNvPr id="47" name="Text 43"/>
          <p:cNvSpPr/>
          <p:nvPr/>
        </p:nvSpPr>
        <p:spPr>
          <a:xfrm>
            <a:off x="914400" y="3867912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31/12/2026</a:t>
            </a:r>
            <a:endParaRPr lang="en-US" sz="750" dirty="0"/>
          </a:p>
        </p:txBody>
      </p:sp>
      <p:sp>
        <p:nvSpPr>
          <p:cNvPr id="48" name="Text 44"/>
          <p:cNvSpPr/>
          <p:nvPr/>
        </p:nvSpPr>
        <p:spPr>
          <a:xfrm>
            <a:off x="2157984" y="3886200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Revisão final COGES · Encerramento 31/12 · TC-07 pessoal · TC-13/15/16 inventários 31/12 · Conformidade final</a:t>
            </a:r>
            <a:endParaRPr lang="en-US" sz="750" dirty="0"/>
          </a:p>
        </p:txBody>
      </p:sp>
      <p:sp>
        <p:nvSpPr>
          <p:cNvPr id="49" name="Text 45"/>
          <p:cNvSpPr/>
          <p:nvPr/>
        </p:nvSpPr>
        <p:spPr>
          <a:xfrm>
            <a:off x="5833872" y="3886200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docs mensais TCE · TC-07, TC-13, TC-15, TC-16 em 31/12 · Balanço Geral fechado</a:t>
            </a:r>
            <a:endParaRPr lang="en-US" sz="700" dirty="0"/>
          </a:p>
        </p:txBody>
      </p:sp>
      <p:sp>
        <p:nvSpPr>
          <p:cNvPr id="50" name="Shape 46"/>
          <p:cNvSpPr/>
          <p:nvPr/>
        </p:nvSpPr>
        <p:spPr>
          <a:xfrm>
            <a:off x="201168" y="4306824"/>
            <a:ext cx="8741664" cy="457200"/>
          </a:xfrm>
          <a:prstGeom prst="rect">
            <a:avLst/>
          </a:prstGeom>
          <a:solidFill>
            <a:srgbClr val="FFF0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Text 47"/>
          <p:cNvSpPr/>
          <p:nvPr/>
        </p:nvSpPr>
        <p:spPr>
          <a:xfrm>
            <a:off x="256032" y="4343400"/>
            <a:ext cx="6035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Jan–Mar</a:t>
            </a:r>
            <a:endParaRPr lang="en-US" sz="750" dirty="0"/>
          </a:p>
          <a:p>
            <a:pPr marL="0" indent="0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750" dirty="0"/>
          </a:p>
        </p:txBody>
      </p:sp>
      <p:sp>
        <p:nvSpPr>
          <p:cNvPr id="52" name="Text 48"/>
          <p:cNvSpPr/>
          <p:nvPr/>
        </p:nvSpPr>
        <p:spPr>
          <a:xfrm>
            <a:off x="914400" y="43434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PRESTAÇÃO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CONTAS</a:t>
            </a:r>
            <a:endParaRPr lang="en-US" sz="750" dirty="0"/>
          </a:p>
        </p:txBody>
      </p:sp>
      <p:sp>
        <p:nvSpPr>
          <p:cNvPr id="53" name="Text 49"/>
          <p:cNvSpPr/>
          <p:nvPr/>
        </p:nvSpPr>
        <p:spPr>
          <a:xfrm>
            <a:off x="2157984" y="4361688"/>
            <a:ext cx="36210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Assembleia Geral · Ata · CA e Conselho Fiscal · Organizar 11 elementos art.10 III · Relatório auditoria independente</a:t>
            </a:r>
            <a:endParaRPr lang="en-US" sz="750" dirty="0"/>
          </a:p>
        </p:txBody>
      </p:sp>
      <p:sp>
        <p:nvSpPr>
          <p:cNvPr id="54" name="Text 50"/>
          <p:cNvSpPr/>
          <p:nvPr/>
        </p:nvSpPr>
        <p:spPr>
          <a:xfrm>
            <a:off x="5833872" y="4361688"/>
            <a:ext cx="30540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⛔ Prestação de Contas ao TCE-RO — 31/03/2027 (IN 13/2004 art.10 III)</a:t>
            </a:r>
            <a:endParaRPr lang="en-US" sz="700" dirty="0"/>
          </a:p>
        </p:txBody>
      </p:sp>
      <p:sp>
        <p:nvSpPr>
          <p:cNvPr id="55" name="Shape 51"/>
          <p:cNvSpPr/>
          <p:nvPr/>
        </p:nvSpPr>
        <p:spPr>
          <a:xfrm>
            <a:off x="201168" y="4791456"/>
            <a:ext cx="8741664" cy="164592"/>
          </a:xfrm>
          <a:prstGeom prst="rect">
            <a:avLst/>
          </a:prstGeom>
          <a:solidFill>
            <a:srgbClr val="EAF0FA"/>
          </a:solidFill>
          <a:ln w="6350">
            <a:solidFill>
              <a:srgbClr val="98B0D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Text 52"/>
          <p:cNvSpPr/>
          <p:nvPr/>
        </p:nvSpPr>
        <p:spPr>
          <a:xfrm>
            <a:off x="292608" y="4791456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SIGEF fecha dia 5 de cada mês · Mensal: 9 docs ao TCE-RO até dia 30 · Bimestral: TC-28 · Anual: 31/03/2027 (IN 13/2004 art.10)</a:t>
            </a:r>
            <a:endParaRPr lang="en-US" sz="750" dirty="0"/>
          </a:p>
        </p:txBody>
      </p:sp>
      <p:pic>
        <p:nvPicPr>
          <p:cNvPr id="57" name="Image 1" descr="/home/claude/logo_coges.png">
            <a:extLst>
              <a:ext uri="{FF2B5EF4-FFF2-40B4-BE49-F238E27FC236}">
                <a16:creationId xmlns:a16="http://schemas.microsoft.com/office/drawing/2014/main" id="{F34D3263-DA1E-C8AE-4173-5EE19E179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IN 13/2004/TCE-RO art.10 · Decreto 30.663/2025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13/13</a:t>
            </a:r>
            <a:endParaRPr lang="en-US" sz="800" dirty="0"/>
          </a:p>
        </p:txBody>
      </p:sp>
      <p:pic>
        <p:nvPicPr>
          <p:cNvPr id="7" name="Image 1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— 9 Documentos Mensais ao TCE-RO — IN 13/2004 art.10 I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Prazo: até o 30º dia do mês subsequente · Envio até dia 30 · Todo mês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8741664" cy="256032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7"/>
          <p:cNvSpPr/>
          <p:nvPr/>
        </p:nvSpPr>
        <p:spPr>
          <a:xfrm>
            <a:off x="274320" y="713232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</a:t>
            </a:r>
            <a:endParaRPr lang="en-US" sz="700" dirty="0"/>
          </a:p>
        </p:txBody>
      </p:sp>
      <p:sp>
        <p:nvSpPr>
          <p:cNvPr id="12" name="Text 8"/>
          <p:cNvSpPr/>
          <p:nvPr/>
        </p:nvSpPr>
        <p:spPr>
          <a:xfrm>
            <a:off x="548640" y="71323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ANEXO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1188720" y="7132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DOCUMENTO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3474720" y="713232"/>
            <a:ext cx="36393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DEVE CONTER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7114032" y="713232"/>
            <a:ext cx="19019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PREPARA</a:t>
            </a:r>
            <a:endParaRPr lang="en-US" sz="700" dirty="0"/>
          </a:p>
        </p:txBody>
      </p:sp>
      <p:sp>
        <p:nvSpPr>
          <p:cNvPr id="16" name="Shape 12"/>
          <p:cNvSpPr/>
          <p:nvPr/>
        </p:nvSpPr>
        <p:spPr>
          <a:xfrm>
            <a:off x="201168" y="1005840"/>
            <a:ext cx="8741664" cy="402336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256032" y="1060704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93776" y="1060704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1097280" y="1060704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Balancete do Razão Analítico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3346704" y="106070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Todas as contas com saldos devedores e credores — base de toda a análise contábil mensal</a:t>
            </a:r>
            <a:endParaRPr lang="en-US" sz="750" dirty="0"/>
          </a:p>
        </p:txBody>
      </p:sp>
      <p:sp>
        <p:nvSpPr>
          <p:cNvPr id="21" name="Text 17"/>
          <p:cNvSpPr/>
          <p:nvPr/>
        </p:nvSpPr>
        <p:spPr>
          <a:xfrm>
            <a:off x="6949440" y="1060704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Contabilidade</a:t>
            </a:r>
            <a:endParaRPr lang="en-US" sz="750" dirty="0"/>
          </a:p>
        </p:txBody>
      </p:sp>
      <p:sp>
        <p:nvSpPr>
          <p:cNvPr id="22" name="Shape 18"/>
          <p:cNvSpPr/>
          <p:nvPr/>
        </p:nvSpPr>
        <p:spPr>
          <a:xfrm>
            <a:off x="201168" y="1426464"/>
            <a:ext cx="8741664" cy="402336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256032" y="1481328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493776" y="1481328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TC-03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1097280" y="148132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Bancária + Extratos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3346704" y="1481328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Extratos autenticados · Movimento COMPLETO de todas as contas do período</a:t>
            </a:r>
            <a:endParaRPr lang="en-US" sz="750" dirty="0"/>
          </a:p>
        </p:txBody>
      </p:sp>
      <p:sp>
        <p:nvSpPr>
          <p:cNvPr id="27" name="Text 23"/>
          <p:cNvSpPr/>
          <p:nvPr/>
        </p:nvSpPr>
        <p:spPr>
          <a:xfrm>
            <a:off x="6949440" y="148132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Contab.+Financ.</a:t>
            </a:r>
            <a:endParaRPr lang="en-US" sz="750" dirty="0"/>
          </a:p>
        </p:txBody>
      </p:sp>
      <p:sp>
        <p:nvSpPr>
          <p:cNvPr id="28" name="Shape 24"/>
          <p:cNvSpPr/>
          <p:nvPr/>
        </p:nvSpPr>
        <p:spPr>
          <a:xfrm>
            <a:off x="201168" y="1847088"/>
            <a:ext cx="8741664" cy="402336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5"/>
          <p:cNvSpPr/>
          <p:nvPr/>
        </p:nvSpPr>
        <p:spPr>
          <a:xfrm>
            <a:off x="256032" y="1901952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493776" y="1901952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TC-06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1097280" y="1901952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Contratos, Licitações, Dispensas/Inexigibilidade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3346704" y="190195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completo de contratos firmados, licitações e justificativas do mês</a:t>
            </a:r>
            <a:endParaRPr lang="en-US" sz="750" dirty="0"/>
          </a:p>
        </p:txBody>
      </p:sp>
      <p:sp>
        <p:nvSpPr>
          <p:cNvPr id="33" name="Text 29"/>
          <p:cNvSpPr/>
          <p:nvPr/>
        </p:nvSpPr>
        <p:spPr>
          <a:xfrm>
            <a:off x="6949440" y="190195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Jurídico+Licita.</a:t>
            </a:r>
            <a:endParaRPr lang="en-US" sz="750" dirty="0"/>
          </a:p>
        </p:txBody>
      </p:sp>
      <p:sp>
        <p:nvSpPr>
          <p:cNvPr id="34" name="Shape 30"/>
          <p:cNvSpPr/>
          <p:nvPr/>
        </p:nvSpPr>
        <p:spPr>
          <a:xfrm>
            <a:off x="201168" y="2267712"/>
            <a:ext cx="8741664" cy="402336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5" name="Text 31"/>
          <p:cNvSpPr/>
          <p:nvPr/>
        </p:nvSpPr>
        <p:spPr>
          <a:xfrm>
            <a:off x="256032" y="2322576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493776" y="2322576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TC-09</a:t>
            </a:r>
            <a:endParaRPr lang="en-US" sz="800" dirty="0"/>
          </a:p>
        </p:txBody>
      </p:sp>
      <p:sp>
        <p:nvSpPr>
          <p:cNvPr id="37" name="Text 33"/>
          <p:cNvSpPr/>
          <p:nvPr/>
        </p:nvSpPr>
        <p:spPr>
          <a:xfrm>
            <a:off x="1097280" y="2322576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Adiantamentos e Diárias Concedidas</a:t>
            </a:r>
            <a:endParaRPr lang="en-US" sz="800" dirty="0"/>
          </a:p>
        </p:txBody>
      </p:sp>
      <p:sp>
        <p:nvSpPr>
          <p:cNvPr id="38" name="Text 34"/>
          <p:cNvSpPr/>
          <p:nvPr/>
        </p:nvSpPr>
        <p:spPr>
          <a:xfrm>
            <a:off x="3346704" y="232257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Relação de todos os adiantamentos e diárias por beneficiário e finalidade</a:t>
            </a:r>
            <a:endParaRPr lang="en-US" sz="750" dirty="0"/>
          </a:p>
        </p:txBody>
      </p:sp>
      <p:sp>
        <p:nvSpPr>
          <p:cNvPr id="39" name="Text 35"/>
          <p:cNvSpPr/>
          <p:nvPr/>
        </p:nvSpPr>
        <p:spPr>
          <a:xfrm>
            <a:off x="6949440" y="232257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Financeiro</a:t>
            </a:r>
            <a:endParaRPr lang="en-US" sz="750" dirty="0"/>
          </a:p>
        </p:txBody>
      </p:sp>
      <p:sp>
        <p:nvSpPr>
          <p:cNvPr id="40" name="Shape 36"/>
          <p:cNvSpPr/>
          <p:nvPr/>
        </p:nvSpPr>
        <p:spPr>
          <a:xfrm>
            <a:off x="201168" y="2688336"/>
            <a:ext cx="8741664" cy="402336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7"/>
          <p:cNvSpPr/>
          <p:nvPr/>
        </p:nvSpPr>
        <p:spPr>
          <a:xfrm>
            <a:off x="256032" y="2743200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493776" y="2743200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TC-14</a:t>
            </a:r>
            <a:endParaRPr lang="en-US" sz="800" dirty="0"/>
          </a:p>
        </p:txBody>
      </p:sp>
      <p:sp>
        <p:nvSpPr>
          <p:cNvPr id="43" name="Text 39"/>
          <p:cNvSpPr/>
          <p:nvPr/>
        </p:nvSpPr>
        <p:spPr>
          <a:xfrm>
            <a:off x="1097280" y="274320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Incorporações, Cessões e Baixas de Bens Permanentes</a:t>
            </a:r>
            <a:endParaRPr lang="en-US" sz="800" dirty="0"/>
          </a:p>
        </p:txBody>
      </p:sp>
      <p:sp>
        <p:nvSpPr>
          <p:cNvPr id="44" name="Text 40"/>
          <p:cNvSpPr/>
          <p:nvPr/>
        </p:nvSpPr>
        <p:spPr>
          <a:xfrm>
            <a:off x="3346704" y="2743200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Movimentação do ativo permanente: entradas, saídas e cessões do mês</a:t>
            </a:r>
            <a:endParaRPr lang="en-US" sz="750" dirty="0"/>
          </a:p>
        </p:txBody>
      </p:sp>
      <p:sp>
        <p:nvSpPr>
          <p:cNvPr id="45" name="Text 41"/>
          <p:cNvSpPr/>
          <p:nvPr/>
        </p:nvSpPr>
        <p:spPr>
          <a:xfrm>
            <a:off x="6949440" y="274320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Patrimônio</a:t>
            </a:r>
            <a:endParaRPr lang="en-US" sz="750" dirty="0"/>
          </a:p>
        </p:txBody>
      </p:sp>
      <p:sp>
        <p:nvSpPr>
          <p:cNvPr id="46" name="Shape 42"/>
          <p:cNvSpPr/>
          <p:nvPr/>
        </p:nvSpPr>
        <p:spPr>
          <a:xfrm>
            <a:off x="201168" y="3108960"/>
            <a:ext cx="8741664" cy="402336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Text 43"/>
          <p:cNvSpPr/>
          <p:nvPr/>
        </p:nvSpPr>
        <p:spPr>
          <a:xfrm>
            <a:off x="256032" y="3163824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900" dirty="0"/>
          </a:p>
        </p:txBody>
      </p:sp>
      <p:sp>
        <p:nvSpPr>
          <p:cNvPr id="48" name="Text 44"/>
          <p:cNvSpPr/>
          <p:nvPr/>
        </p:nvSpPr>
        <p:spPr>
          <a:xfrm>
            <a:off x="493776" y="3163824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TC-19</a:t>
            </a:r>
            <a:endParaRPr lang="en-US" sz="800" dirty="0"/>
          </a:p>
        </p:txBody>
      </p:sp>
      <p:sp>
        <p:nvSpPr>
          <p:cNvPr id="49" name="Text 45"/>
          <p:cNvSpPr/>
          <p:nvPr/>
        </p:nvSpPr>
        <p:spPr>
          <a:xfrm>
            <a:off x="1097280" y="3163824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Relação dos Pagamentos Efetuados no Mês</a:t>
            </a:r>
            <a:endParaRPr lang="en-US" sz="800" dirty="0"/>
          </a:p>
        </p:txBody>
      </p:sp>
      <p:sp>
        <p:nvSpPr>
          <p:cNvPr id="50" name="Text 46"/>
          <p:cNvSpPr/>
          <p:nvPr/>
        </p:nvSpPr>
        <p:spPr>
          <a:xfrm>
            <a:off x="3346704" y="316382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pagamentos — por beneficiário, natureza e valor</a:t>
            </a:r>
            <a:endParaRPr lang="en-US" sz="750" dirty="0"/>
          </a:p>
        </p:txBody>
      </p:sp>
      <p:sp>
        <p:nvSpPr>
          <p:cNvPr id="51" name="Text 47"/>
          <p:cNvSpPr/>
          <p:nvPr/>
        </p:nvSpPr>
        <p:spPr>
          <a:xfrm>
            <a:off x="6949440" y="3163824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Financeiro</a:t>
            </a:r>
            <a:endParaRPr lang="en-US" sz="750" dirty="0"/>
          </a:p>
        </p:txBody>
      </p:sp>
      <p:sp>
        <p:nvSpPr>
          <p:cNvPr id="52" name="Shape 48"/>
          <p:cNvSpPr/>
          <p:nvPr/>
        </p:nvSpPr>
        <p:spPr>
          <a:xfrm>
            <a:off x="201168" y="3529584"/>
            <a:ext cx="8741664" cy="402336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256032" y="3584448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900" dirty="0"/>
          </a:p>
        </p:txBody>
      </p:sp>
      <p:sp>
        <p:nvSpPr>
          <p:cNvPr id="54" name="Text 50"/>
          <p:cNvSpPr/>
          <p:nvPr/>
        </p:nvSpPr>
        <p:spPr>
          <a:xfrm>
            <a:off x="493776" y="3584448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TC-20</a:t>
            </a:r>
            <a:endParaRPr lang="en-US" sz="800" dirty="0"/>
          </a:p>
        </p:txBody>
      </p:sp>
      <p:sp>
        <p:nvSpPr>
          <p:cNvPr id="55" name="Text 51"/>
          <p:cNvSpPr/>
          <p:nvPr/>
        </p:nvSpPr>
        <p:spPr>
          <a:xfrm>
            <a:off x="1097280" y="358444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Demonstrativo da Despesa com Pessoal</a:t>
            </a:r>
            <a:endParaRPr lang="en-US" sz="800" dirty="0"/>
          </a:p>
        </p:txBody>
      </p:sp>
      <p:sp>
        <p:nvSpPr>
          <p:cNvPr id="56" name="Text 52"/>
          <p:cNvSpPr/>
          <p:nvPr/>
        </p:nvSpPr>
        <p:spPr>
          <a:xfrm>
            <a:off x="3346704" y="3584448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Pessoal efetivo, celetistas, comissionados, encargos sociais</a:t>
            </a:r>
            <a:endParaRPr lang="en-US" sz="750" dirty="0"/>
          </a:p>
        </p:txBody>
      </p:sp>
      <p:sp>
        <p:nvSpPr>
          <p:cNvPr id="57" name="Text 53"/>
          <p:cNvSpPr/>
          <p:nvPr/>
        </p:nvSpPr>
        <p:spPr>
          <a:xfrm>
            <a:off x="6949440" y="358444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RH+Contab.</a:t>
            </a:r>
            <a:endParaRPr lang="en-US" sz="750" dirty="0"/>
          </a:p>
        </p:txBody>
      </p:sp>
      <p:sp>
        <p:nvSpPr>
          <p:cNvPr id="58" name="Shape 54"/>
          <p:cNvSpPr/>
          <p:nvPr/>
        </p:nvSpPr>
        <p:spPr>
          <a:xfrm>
            <a:off x="201168" y="3950208"/>
            <a:ext cx="8741664" cy="402336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9" name="Text 55"/>
          <p:cNvSpPr/>
          <p:nvPr/>
        </p:nvSpPr>
        <p:spPr>
          <a:xfrm>
            <a:off x="256032" y="4005072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900" dirty="0"/>
          </a:p>
        </p:txBody>
      </p:sp>
      <p:sp>
        <p:nvSpPr>
          <p:cNvPr id="60" name="Text 56"/>
          <p:cNvSpPr/>
          <p:nvPr/>
        </p:nvSpPr>
        <p:spPr>
          <a:xfrm>
            <a:off x="493776" y="4005072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TC-27</a:t>
            </a:r>
            <a:endParaRPr lang="en-US" sz="800" dirty="0"/>
          </a:p>
        </p:txBody>
      </p:sp>
      <p:sp>
        <p:nvSpPr>
          <p:cNvPr id="61" name="Text 57"/>
          <p:cNvSpPr/>
          <p:nvPr/>
        </p:nvSpPr>
        <p:spPr>
          <a:xfrm>
            <a:off x="1097280" y="4005072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Repasses Recebidos do Poder Executivo</a:t>
            </a:r>
            <a:endParaRPr lang="en-US" sz="800" dirty="0"/>
          </a:p>
        </p:txBody>
      </p:sp>
      <p:sp>
        <p:nvSpPr>
          <p:cNvPr id="62" name="Text 58"/>
          <p:cNvSpPr/>
          <p:nvPr/>
        </p:nvSpPr>
        <p:spPr>
          <a:xfrm>
            <a:off x="3346704" y="400507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Subvenções e transferências recebidas do Estado no mês</a:t>
            </a:r>
            <a:endParaRPr lang="en-US" sz="750" dirty="0"/>
          </a:p>
        </p:txBody>
      </p:sp>
      <p:sp>
        <p:nvSpPr>
          <p:cNvPr id="63" name="Text 59"/>
          <p:cNvSpPr/>
          <p:nvPr/>
        </p:nvSpPr>
        <p:spPr>
          <a:xfrm>
            <a:off x="6949440" y="40050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Financeiro</a:t>
            </a:r>
            <a:endParaRPr lang="en-US" sz="750" dirty="0"/>
          </a:p>
        </p:txBody>
      </p:sp>
      <p:sp>
        <p:nvSpPr>
          <p:cNvPr id="64" name="Shape 60"/>
          <p:cNvSpPr/>
          <p:nvPr/>
        </p:nvSpPr>
        <p:spPr>
          <a:xfrm>
            <a:off x="201168" y="4370832"/>
            <a:ext cx="8741664" cy="402336"/>
          </a:xfrm>
          <a:prstGeom prst="rect">
            <a:avLst/>
          </a:prstGeom>
          <a:solidFill>
            <a:srgbClr val="EAF3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5" name="Text 61"/>
          <p:cNvSpPr/>
          <p:nvPr/>
        </p:nvSpPr>
        <p:spPr>
          <a:xfrm>
            <a:off x="256032" y="4425696"/>
            <a:ext cx="219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endParaRPr lang="en-US" sz="900" dirty="0"/>
          </a:p>
        </p:txBody>
      </p:sp>
      <p:sp>
        <p:nvSpPr>
          <p:cNvPr id="66" name="Text 62"/>
          <p:cNvSpPr/>
          <p:nvPr/>
        </p:nvSpPr>
        <p:spPr>
          <a:xfrm>
            <a:off x="493776" y="4425696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DFF</a:t>
            </a:r>
            <a:endParaRPr lang="en-US" sz="800" dirty="0"/>
          </a:p>
        </p:txBody>
      </p:sp>
      <p:sp>
        <p:nvSpPr>
          <p:cNvPr id="67" name="Text 63"/>
          <p:cNvSpPr/>
          <p:nvPr/>
        </p:nvSpPr>
        <p:spPr>
          <a:xfrm>
            <a:off x="1097280" y="4425696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Demonstrativo de Fluxo Financeiro</a:t>
            </a:r>
            <a:endParaRPr lang="en-US" sz="800" dirty="0"/>
          </a:p>
        </p:txBody>
      </p:sp>
      <p:sp>
        <p:nvSpPr>
          <p:cNvPr id="68" name="Text 64"/>
          <p:cNvSpPr/>
          <p:nvPr/>
        </p:nvSpPr>
        <p:spPr>
          <a:xfrm>
            <a:off x="3346704" y="442569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 inicial + Receitas − Despesas (pessoal, capital, outros) = Saldo final</a:t>
            </a:r>
            <a:endParaRPr lang="en-US" sz="750" dirty="0"/>
          </a:p>
        </p:txBody>
      </p:sp>
      <p:sp>
        <p:nvSpPr>
          <p:cNvPr id="69" name="Text 65"/>
          <p:cNvSpPr/>
          <p:nvPr/>
        </p:nvSpPr>
        <p:spPr>
          <a:xfrm>
            <a:off x="6949440" y="442569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Financeiro+Contab.</a:t>
            </a:r>
            <a:endParaRPr lang="en-US" sz="750" dirty="0"/>
          </a:p>
        </p:txBody>
      </p:sp>
      <p:sp>
        <p:nvSpPr>
          <p:cNvPr id="70" name="Shape 66"/>
          <p:cNvSpPr/>
          <p:nvPr/>
        </p:nvSpPr>
        <p:spPr>
          <a:xfrm>
            <a:off x="201168" y="4800600"/>
            <a:ext cx="8741664" cy="146304"/>
          </a:xfrm>
          <a:prstGeom prst="rect">
            <a:avLst/>
          </a:prstGeom>
          <a:solidFill>
            <a:srgbClr val="F5EAEA"/>
          </a:solidFill>
          <a:ln w="635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1" name="Text 67"/>
          <p:cNvSpPr/>
          <p:nvPr/>
        </p:nvSpPr>
        <p:spPr>
          <a:xfrm>
            <a:off x="292608" y="4800600"/>
            <a:ext cx="8412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Prazo: até o 30º dia do mês subsequente · Não envio = omissão parcial → notificação TCE-RO</a:t>
            </a:r>
            <a:endParaRPr lang="en-US" sz="7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IN 13/2004/TCE-RO art.10 · Decreto 30.663/2025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13/13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— Rotina Mensal: Controles Internos + 9 Docs TCE-RO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SIGEF fecha dia 5 · Conformidade até dia 20 · Docs TCE-RO até dia 30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4315968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841248" cy="640080"/>
          </a:xfrm>
          <a:prstGeom prst="rect">
            <a:avLst/>
          </a:prstGeom>
          <a:solidFill>
            <a:srgbClr val="7A0010"/>
          </a:solidFill>
          <a:ln w="12700">
            <a:solidFill>
              <a:srgbClr val="7A001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01168" y="713232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Até dia 5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1097280" y="822960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Fechar TODOS os lançamentos (SIGEF fecha às 00h do dia 5)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201168" y="1389888"/>
            <a:ext cx="4315968" cy="640080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Shape 11"/>
          <p:cNvSpPr/>
          <p:nvPr/>
        </p:nvSpPr>
        <p:spPr>
          <a:xfrm>
            <a:off x="201168" y="1389888"/>
            <a:ext cx="841248" cy="640080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2"/>
          <p:cNvSpPr/>
          <p:nvPr/>
        </p:nvSpPr>
        <p:spPr>
          <a:xfrm>
            <a:off x="201168" y="1389888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Até </a:t>
            </a:r>
            <a:r>
              <a:rPr lang="en-US" sz="7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</a:t>
            </a: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</a:t>
            </a:r>
            <a:endParaRPr lang="en-US" sz="700" dirty="0"/>
          </a:p>
        </p:txBody>
      </p:sp>
      <p:sp>
        <p:nvSpPr>
          <p:cNvPr id="17" name="Text 13"/>
          <p:cNvSpPr/>
          <p:nvPr/>
        </p:nvSpPr>
        <p:spPr>
          <a:xfrm>
            <a:off x="1097280" y="1499616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bancária — todas as contas (base do TC-03)</a:t>
            </a:r>
            <a:endParaRPr lang="en-US" sz="850" dirty="0"/>
          </a:p>
        </p:txBody>
      </p:sp>
      <p:sp>
        <p:nvSpPr>
          <p:cNvPr id="18" name="Shape 14"/>
          <p:cNvSpPr/>
          <p:nvPr/>
        </p:nvSpPr>
        <p:spPr>
          <a:xfrm>
            <a:off x="201168" y="2066544"/>
            <a:ext cx="4315968" cy="640080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Shape 15"/>
          <p:cNvSpPr/>
          <p:nvPr/>
        </p:nvSpPr>
        <p:spPr>
          <a:xfrm>
            <a:off x="201168" y="2066544"/>
            <a:ext cx="841248" cy="640080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201168" y="2066544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Até dia 10</a:t>
            </a:r>
            <a:endParaRPr lang="en-US" sz="700" dirty="0"/>
          </a:p>
        </p:txBody>
      </p:sp>
      <p:sp>
        <p:nvSpPr>
          <p:cNvPr id="21" name="Text 17"/>
          <p:cNvSpPr/>
          <p:nvPr/>
        </p:nvSpPr>
        <p:spPr>
          <a:xfrm>
            <a:off x="1097280" y="2176272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de almoxarifado · Baixa de material consumido</a:t>
            </a:r>
            <a:endParaRPr lang="en-US" sz="850" dirty="0"/>
          </a:p>
        </p:txBody>
      </p:sp>
      <p:sp>
        <p:nvSpPr>
          <p:cNvPr id="22" name="Shape 18"/>
          <p:cNvSpPr/>
          <p:nvPr/>
        </p:nvSpPr>
        <p:spPr>
          <a:xfrm>
            <a:off x="201168" y="2743200"/>
            <a:ext cx="4315968" cy="640080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Shape 19"/>
          <p:cNvSpPr/>
          <p:nvPr/>
        </p:nvSpPr>
        <p:spPr>
          <a:xfrm>
            <a:off x="201168" y="2743200"/>
            <a:ext cx="841248" cy="64008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0"/>
          <p:cNvSpPr/>
          <p:nvPr/>
        </p:nvSpPr>
        <p:spPr>
          <a:xfrm>
            <a:off x="201168" y="2743200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Mensal</a:t>
            </a:r>
            <a:endParaRPr lang="en-US" sz="700" dirty="0"/>
          </a:p>
        </p:txBody>
      </p:sp>
      <p:sp>
        <p:nvSpPr>
          <p:cNvPr id="25" name="Text 21"/>
          <p:cNvSpPr/>
          <p:nvPr/>
        </p:nvSpPr>
        <p:spPr>
          <a:xfrm>
            <a:off x="1097280" y="2852928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Depreciação de todos os grupos de bens permanentes</a:t>
            </a:r>
            <a:endParaRPr lang="en-US" sz="850" dirty="0"/>
          </a:p>
        </p:txBody>
      </p:sp>
      <p:sp>
        <p:nvSpPr>
          <p:cNvPr id="26" name="Shape 22"/>
          <p:cNvSpPr/>
          <p:nvPr/>
        </p:nvSpPr>
        <p:spPr>
          <a:xfrm>
            <a:off x="201168" y="3419856"/>
            <a:ext cx="4315968" cy="640080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Shape 23"/>
          <p:cNvSpPr/>
          <p:nvPr/>
        </p:nvSpPr>
        <p:spPr>
          <a:xfrm>
            <a:off x="201168" y="3419856"/>
            <a:ext cx="841248" cy="64008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201168" y="3419856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Mensal</a:t>
            </a:r>
            <a:endParaRPr lang="en-US" sz="700" dirty="0"/>
          </a:p>
        </p:txBody>
      </p:sp>
      <p:sp>
        <p:nvSpPr>
          <p:cNvPr id="29" name="Text 25"/>
          <p:cNvSpPr/>
          <p:nvPr/>
        </p:nvSpPr>
        <p:spPr>
          <a:xfrm>
            <a:off x="1097280" y="3529584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Apropriação de rendimentos financeiros (regime de competência)</a:t>
            </a:r>
            <a:endParaRPr lang="en-US" sz="850" dirty="0"/>
          </a:p>
        </p:txBody>
      </p:sp>
      <p:sp>
        <p:nvSpPr>
          <p:cNvPr id="30" name="Shape 26"/>
          <p:cNvSpPr/>
          <p:nvPr/>
        </p:nvSpPr>
        <p:spPr>
          <a:xfrm>
            <a:off x="201168" y="4096512"/>
            <a:ext cx="4315968" cy="640080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Shape 27"/>
          <p:cNvSpPr/>
          <p:nvPr/>
        </p:nvSpPr>
        <p:spPr>
          <a:xfrm>
            <a:off x="201168" y="4096512"/>
            <a:ext cx="841248" cy="64008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28"/>
          <p:cNvSpPr/>
          <p:nvPr/>
        </p:nvSpPr>
        <p:spPr>
          <a:xfrm>
            <a:off x="201168" y="4096512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Mensal</a:t>
            </a:r>
            <a:endParaRPr lang="en-US" sz="700" dirty="0"/>
          </a:p>
        </p:txBody>
      </p:sp>
      <p:sp>
        <p:nvSpPr>
          <p:cNvPr id="33" name="Text 29"/>
          <p:cNvSpPr/>
          <p:nvPr/>
        </p:nvSpPr>
        <p:spPr>
          <a:xfrm>
            <a:off x="1097280" y="4206240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Apuração e recolhimento do PASEP (DARF cód. 0982)</a:t>
            </a:r>
            <a:endParaRPr lang="en-US" sz="850" dirty="0"/>
          </a:p>
        </p:txBody>
      </p:sp>
      <p:sp>
        <p:nvSpPr>
          <p:cNvPr id="34" name="Shape 30"/>
          <p:cNvSpPr/>
          <p:nvPr/>
        </p:nvSpPr>
        <p:spPr>
          <a:xfrm>
            <a:off x="4663440" y="713232"/>
            <a:ext cx="4315968" cy="640080"/>
          </a:xfrm>
          <a:prstGeom prst="rect">
            <a:avLst/>
          </a:prstGeom>
          <a:solidFill>
            <a:srgbClr val="EAF4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5" name="Shape 31"/>
          <p:cNvSpPr/>
          <p:nvPr/>
        </p:nvSpPr>
        <p:spPr>
          <a:xfrm>
            <a:off x="4663440" y="713232"/>
            <a:ext cx="841248" cy="64008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4663440" y="713232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Mensal</a:t>
            </a:r>
            <a:endParaRPr lang="en-US" sz="700" dirty="0"/>
          </a:p>
        </p:txBody>
      </p:sp>
      <p:sp>
        <p:nvSpPr>
          <p:cNvPr id="37" name="Text 33"/>
          <p:cNvSpPr/>
          <p:nvPr/>
        </p:nvSpPr>
        <p:spPr>
          <a:xfrm>
            <a:off x="5559552" y="822960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13º e férias proporcionais — lançar mensalmente pela competência</a:t>
            </a:r>
            <a:endParaRPr lang="en-US" sz="850" dirty="0"/>
          </a:p>
        </p:txBody>
      </p:sp>
      <p:sp>
        <p:nvSpPr>
          <p:cNvPr id="38" name="Shape 34"/>
          <p:cNvSpPr/>
          <p:nvPr/>
        </p:nvSpPr>
        <p:spPr>
          <a:xfrm>
            <a:off x="4663440" y="1389888"/>
            <a:ext cx="4315968" cy="640080"/>
          </a:xfrm>
          <a:prstGeom prst="rect">
            <a:avLst/>
          </a:prstGeom>
          <a:solidFill>
            <a:srgbClr val="EAF4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Shape 35"/>
          <p:cNvSpPr/>
          <p:nvPr/>
        </p:nvSpPr>
        <p:spPr>
          <a:xfrm>
            <a:off x="4663440" y="1389888"/>
            <a:ext cx="841248" cy="64008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0" name="Text 36"/>
          <p:cNvSpPr/>
          <p:nvPr/>
        </p:nvSpPr>
        <p:spPr>
          <a:xfrm>
            <a:off x="4663440" y="1389888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Até dia 20</a:t>
            </a:r>
            <a:endParaRPr lang="en-US" sz="700" dirty="0"/>
          </a:p>
        </p:txBody>
      </p:sp>
      <p:sp>
        <p:nvSpPr>
          <p:cNvPr id="41" name="Text 37"/>
          <p:cNvSpPr/>
          <p:nvPr/>
        </p:nvSpPr>
        <p:spPr>
          <a:xfrm>
            <a:off x="5559552" y="1499616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Conformidade contábil assinada pelo Contador CRC responsável</a:t>
            </a:r>
            <a:endParaRPr lang="en-US" sz="850" dirty="0"/>
          </a:p>
        </p:txBody>
      </p:sp>
      <p:sp>
        <p:nvSpPr>
          <p:cNvPr id="42" name="Shape 38"/>
          <p:cNvSpPr/>
          <p:nvPr/>
        </p:nvSpPr>
        <p:spPr>
          <a:xfrm>
            <a:off x="4663440" y="2066544"/>
            <a:ext cx="4315968" cy="640080"/>
          </a:xfrm>
          <a:prstGeom prst="rect">
            <a:avLst/>
          </a:prstGeom>
          <a:solidFill>
            <a:srgbClr val="F0EAF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3" name="Shape 39"/>
          <p:cNvSpPr/>
          <p:nvPr/>
        </p:nvSpPr>
        <p:spPr>
          <a:xfrm>
            <a:off x="4663440" y="2066544"/>
            <a:ext cx="841248" cy="640080"/>
          </a:xfrm>
          <a:prstGeom prst="rect">
            <a:avLst/>
          </a:prstGeom>
          <a:solidFill>
            <a:srgbClr val="582880"/>
          </a:solidFill>
          <a:ln w="12700">
            <a:solidFill>
              <a:srgbClr val="582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Text 40"/>
          <p:cNvSpPr/>
          <p:nvPr/>
        </p:nvSpPr>
        <p:spPr>
          <a:xfrm>
            <a:off x="4663440" y="2066544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📤 Até dia 30</a:t>
            </a:r>
            <a:endParaRPr lang="en-US" sz="700" dirty="0"/>
          </a:p>
        </p:txBody>
      </p:sp>
      <p:sp>
        <p:nvSpPr>
          <p:cNvPr id="45" name="Text 41"/>
          <p:cNvSpPr/>
          <p:nvPr/>
        </p:nvSpPr>
        <p:spPr>
          <a:xfrm>
            <a:off x="5559552" y="2176272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(Balancete, TC-03/06/09/14/19/20/27, DFF)</a:t>
            </a:r>
            <a:endParaRPr lang="en-US" sz="850" dirty="0"/>
          </a:p>
        </p:txBody>
      </p:sp>
      <p:sp>
        <p:nvSpPr>
          <p:cNvPr id="46" name="Shape 42"/>
          <p:cNvSpPr/>
          <p:nvPr/>
        </p:nvSpPr>
        <p:spPr>
          <a:xfrm>
            <a:off x="4663440" y="2743200"/>
            <a:ext cx="4315968" cy="640080"/>
          </a:xfrm>
          <a:prstGeom prst="rect">
            <a:avLst/>
          </a:prstGeom>
          <a:solidFill>
            <a:srgbClr val="F7F5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Shape 43"/>
          <p:cNvSpPr/>
          <p:nvPr/>
        </p:nvSpPr>
        <p:spPr>
          <a:xfrm>
            <a:off x="4663440" y="2743200"/>
            <a:ext cx="841248" cy="640080"/>
          </a:xfrm>
          <a:prstGeom prst="rect">
            <a:avLst/>
          </a:prstGeom>
          <a:solidFill>
            <a:srgbClr val="8A8468"/>
          </a:solidFill>
          <a:ln w="12700">
            <a:solidFill>
              <a:srgbClr val="8A846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8" name="Text 44"/>
          <p:cNvSpPr/>
          <p:nvPr/>
        </p:nvSpPr>
        <p:spPr>
          <a:xfrm>
            <a:off x="4663440" y="2743200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Mensal</a:t>
            </a:r>
            <a:endParaRPr lang="en-US" sz="700" dirty="0"/>
          </a:p>
        </p:txBody>
      </p:sp>
      <p:sp>
        <p:nvSpPr>
          <p:cNvPr id="49" name="Text 45"/>
          <p:cNvSpPr/>
          <p:nvPr/>
        </p:nvSpPr>
        <p:spPr>
          <a:xfrm>
            <a:off x="5559552" y="2852928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parcelas SISPAR/PGFN e atualizar precatórios (Selic)</a:t>
            </a:r>
            <a:endParaRPr lang="en-US" sz="850" dirty="0"/>
          </a:p>
        </p:txBody>
      </p:sp>
      <p:sp>
        <p:nvSpPr>
          <p:cNvPr id="50" name="Shape 46"/>
          <p:cNvSpPr/>
          <p:nvPr/>
        </p:nvSpPr>
        <p:spPr>
          <a:xfrm>
            <a:off x="4663440" y="3419856"/>
            <a:ext cx="4315968" cy="640080"/>
          </a:xfrm>
          <a:prstGeom prst="rect">
            <a:avLst/>
          </a:prstGeom>
          <a:solidFill>
            <a:srgbClr val="F7F5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Shape 47"/>
          <p:cNvSpPr/>
          <p:nvPr/>
        </p:nvSpPr>
        <p:spPr>
          <a:xfrm>
            <a:off x="4663440" y="3419856"/>
            <a:ext cx="841248" cy="640080"/>
          </a:xfrm>
          <a:prstGeom prst="rect">
            <a:avLst/>
          </a:prstGeom>
          <a:solidFill>
            <a:srgbClr val="8A8468"/>
          </a:solidFill>
          <a:ln w="12700">
            <a:solidFill>
              <a:srgbClr val="8A846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2" name="Text 48"/>
          <p:cNvSpPr/>
          <p:nvPr/>
        </p:nvSpPr>
        <p:spPr>
          <a:xfrm>
            <a:off x="4663440" y="3419856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Mensal</a:t>
            </a:r>
            <a:endParaRPr lang="en-US" sz="700" dirty="0"/>
          </a:p>
        </p:txBody>
      </p:sp>
      <p:sp>
        <p:nvSpPr>
          <p:cNvPr id="53" name="Text 49"/>
          <p:cNvSpPr/>
          <p:nvPr/>
        </p:nvSpPr>
        <p:spPr>
          <a:xfrm>
            <a:off x="5559552" y="3529584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Manter SIGEF atualizado — dados corretos para consolidação do Estado</a:t>
            </a:r>
            <a:endParaRPr lang="en-US" sz="850" dirty="0"/>
          </a:p>
        </p:txBody>
      </p:sp>
      <p:sp>
        <p:nvSpPr>
          <p:cNvPr id="54" name="Shape 50"/>
          <p:cNvSpPr/>
          <p:nvPr/>
        </p:nvSpPr>
        <p:spPr>
          <a:xfrm>
            <a:off x="4663440" y="4096512"/>
            <a:ext cx="4315968" cy="640080"/>
          </a:xfrm>
          <a:prstGeom prst="rect">
            <a:avLst/>
          </a:prstGeom>
          <a:solidFill>
            <a:srgbClr val="F7F5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5" name="Shape 51"/>
          <p:cNvSpPr/>
          <p:nvPr/>
        </p:nvSpPr>
        <p:spPr>
          <a:xfrm>
            <a:off x="4663440" y="4096512"/>
            <a:ext cx="841248" cy="640080"/>
          </a:xfrm>
          <a:prstGeom prst="rect">
            <a:avLst/>
          </a:prstGeom>
          <a:solidFill>
            <a:srgbClr val="8A8468"/>
          </a:solidFill>
          <a:ln w="12700">
            <a:solidFill>
              <a:srgbClr val="8A846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Text 52"/>
          <p:cNvSpPr/>
          <p:nvPr/>
        </p:nvSpPr>
        <p:spPr>
          <a:xfrm>
            <a:off x="4663440" y="4096512"/>
            <a:ext cx="84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Mensal</a:t>
            </a:r>
            <a:endParaRPr lang="en-US" sz="700" dirty="0"/>
          </a:p>
        </p:txBody>
      </p:sp>
      <p:sp>
        <p:nvSpPr>
          <p:cNvPr id="57" name="Text 53"/>
          <p:cNvSpPr/>
          <p:nvPr/>
        </p:nvSpPr>
        <p:spPr>
          <a:xfrm>
            <a:off x="5559552" y="4206240"/>
            <a:ext cx="334670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Responder demandas SEI da COGES nos prazos estabelecidos</a:t>
            </a:r>
            <a:endParaRPr lang="en-US" sz="850" dirty="0"/>
          </a:p>
        </p:txBody>
      </p:sp>
      <p:pic>
        <p:nvPicPr>
          <p:cNvPr id="58" name="Image 1" descr="/home/claude/logo_coges.png">
            <a:extLst>
              <a:ext uri="{FF2B5EF4-FFF2-40B4-BE49-F238E27FC236}">
                <a16:creationId xmlns:a16="http://schemas.microsoft.com/office/drawing/2014/main" id="{DFDEA25D-D66C-0086-F6B1-63CD2C300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28032"/>
            <a:ext cx="859536" cy="278892"/>
          </a:xfrm>
          <a:prstGeom prst="rect">
            <a:avLst/>
          </a:prstGeom>
        </p:spPr>
      </p:pic>
      <p:pic>
        <p:nvPicPr>
          <p:cNvPr id="59" name="Image 1" descr="/home/claude/logo_coges.png">
            <a:extLst>
              <a:ext uri="{FF2B5EF4-FFF2-40B4-BE49-F238E27FC236}">
                <a16:creationId xmlns:a16="http://schemas.microsoft.com/office/drawing/2014/main" id="{FE36C3AB-5EFE-D3DB-BFE2-26EEFB80B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246" y="0"/>
            <a:ext cx="1208314" cy="51206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IN 13/2004/TCE-RO art.10 · Decreto 30.663/2025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13/13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— Prestação de Contas Anual — IN 13/2004 art.10 III — até 31/03/2027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8741664" cy="237744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7"/>
          <p:cNvSpPr/>
          <p:nvPr/>
        </p:nvSpPr>
        <p:spPr>
          <a:xfrm>
            <a:off x="274320" y="713232"/>
            <a:ext cx="274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IT.</a:t>
            </a:r>
            <a:endParaRPr lang="en-US" sz="700" dirty="0"/>
          </a:p>
        </p:txBody>
      </p:sp>
      <p:sp>
        <p:nvSpPr>
          <p:cNvPr id="12" name="Text 8"/>
          <p:cNvSpPr/>
          <p:nvPr/>
        </p:nvSpPr>
        <p:spPr>
          <a:xfrm>
            <a:off x="548640" y="713232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ANEXO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1188720" y="71323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DOCUMENTO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3749040" y="713232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CONTEÚDO EXIGIDO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7132320" y="71323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</a:t>
            </a:r>
            <a:endParaRPr lang="en-US" sz="700" dirty="0"/>
          </a:p>
        </p:txBody>
      </p:sp>
      <p:sp>
        <p:nvSpPr>
          <p:cNvPr id="16" name="Text 12"/>
          <p:cNvSpPr/>
          <p:nvPr/>
        </p:nvSpPr>
        <p:spPr>
          <a:xfrm>
            <a:off x="8046720" y="713232"/>
            <a:ext cx="969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CRIT.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201168" y="978408"/>
            <a:ext cx="8741664" cy="329184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246888" y="1014984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850" dirty="0"/>
          </a:p>
        </p:txBody>
      </p:sp>
      <p:sp>
        <p:nvSpPr>
          <p:cNvPr id="19" name="Text 15"/>
          <p:cNvSpPr/>
          <p:nvPr/>
        </p:nvSpPr>
        <p:spPr>
          <a:xfrm>
            <a:off x="493776" y="1014984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50" dirty="0"/>
          </a:p>
        </p:txBody>
      </p:sp>
      <p:sp>
        <p:nvSpPr>
          <p:cNvPr id="20" name="Text 16"/>
          <p:cNvSpPr/>
          <p:nvPr/>
        </p:nvSpPr>
        <p:spPr>
          <a:xfrm>
            <a:off x="1115568" y="1014984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 de Atividades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3657600" y="1014984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3 exercícios (quali e quanti) — ações planejadas vs. realizadas</a:t>
            </a:r>
            <a:endParaRPr lang="en-US" sz="750" dirty="0"/>
          </a:p>
        </p:txBody>
      </p:sp>
      <p:sp>
        <p:nvSpPr>
          <p:cNvPr id="22" name="Text 18"/>
          <p:cNvSpPr/>
          <p:nvPr/>
        </p:nvSpPr>
        <p:spPr>
          <a:xfrm>
            <a:off x="7022592" y="1014984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Dez/26</a:t>
            </a:r>
            <a:endParaRPr lang="en-US" sz="750" dirty="0"/>
          </a:p>
        </p:txBody>
      </p:sp>
      <p:sp>
        <p:nvSpPr>
          <p:cNvPr id="23" name="Shape 19"/>
          <p:cNvSpPr/>
          <p:nvPr/>
        </p:nvSpPr>
        <p:spPr>
          <a:xfrm>
            <a:off x="7936992" y="1024128"/>
            <a:ext cx="932688" cy="219456"/>
          </a:xfrm>
          <a:prstGeom prst="rect">
            <a:avLst/>
          </a:prstGeom>
          <a:solidFill>
            <a:srgbClr val="A82018"/>
          </a:solidFill>
          <a:ln w="12700">
            <a:solidFill>
              <a:srgbClr val="A820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0"/>
          <p:cNvSpPr/>
          <p:nvPr/>
        </p:nvSpPr>
        <p:spPr>
          <a:xfrm>
            <a:off x="7936992" y="1024128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00" dirty="0"/>
          </a:p>
        </p:txBody>
      </p:sp>
      <p:sp>
        <p:nvSpPr>
          <p:cNvPr id="25" name="Shape 21"/>
          <p:cNvSpPr/>
          <p:nvPr/>
        </p:nvSpPr>
        <p:spPr>
          <a:xfrm>
            <a:off x="201168" y="1325880"/>
            <a:ext cx="8741664" cy="329184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246888" y="1362456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850" dirty="0"/>
          </a:p>
        </p:txBody>
      </p:sp>
      <p:sp>
        <p:nvSpPr>
          <p:cNvPr id="27" name="Text 23"/>
          <p:cNvSpPr/>
          <p:nvPr/>
        </p:nvSpPr>
        <p:spPr>
          <a:xfrm>
            <a:off x="493776" y="1362456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TC-28</a:t>
            </a:r>
            <a:endParaRPr lang="en-US" sz="750" dirty="0"/>
          </a:p>
        </p:txBody>
      </p:sp>
      <p:sp>
        <p:nvSpPr>
          <p:cNvPr id="28" name="Text 24"/>
          <p:cNvSpPr/>
          <p:nvPr/>
        </p:nvSpPr>
        <p:spPr>
          <a:xfrm>
            <a:off x="1115568" y="1362456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Qualificação Diretoria e Conselho Fiscal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3657600" y="1362456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Nome, CPF, cargo e período de gestão</a:t>
            </a:r>
            <a:endParaRPr lang="en-US" sz="750" dirty="0"/>
          </a:p>
        </p:txBody>
      </p:sp>
      <p:sp>
        <p:nvSpPr>
          <p:cNvPr id="30" name="Text 26"/>
          <p:cNvSpPr/>
          <p:nvPr/>
        </p:nvSpPr>
        <p:spPr>
          <a:xfrm>
            <a:off x="7022592" y="1362456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Dez/26</a:t>
            </a:r>
            <a:endParaRPr lang="en-US" sz="750" dirty="0"/>
          </a:p>
        </p:txBody>
      </p:sp>
      <p:sp>
        <p:nvSpPr>
          <p:cNvPr id="31" name="Shape 27"/>
          <p:cNvSpPr/>
          <p:nvPr/>
        </p:nvSpPr>
        <p:spPr>
          <a:xfrm>
            <a:off x="7936992" y="1371600"/>
            <a:ext cx="932688" cy="219456"/>
          </a:xfrm>
          <a:prstGeom prst="rect">
            <a:avLst/>
          </a:prstGeom>
          <a:solidFill>
            <a:srgbClr val="A82018"/>
          </a:solidFill>
          <a:ln w="12700">
            <a:solidFill>
              <a:srgbClr val="A820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28"/>
          <p:cNvSpPr/>
          <p:nvPr/>
        </p:nvSpPr>
        <p:spPr>
          <a:xfrm>
            <a:off x="7936992" y="1371600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00" dirty="0"/>
          </a:p>
        </p:txBody>
      </p:sp>
      <p:sp>
        <p:nvSpPr>
          <p:cNvPr id="33" name="Shape 29"/>
          <p:cNvSpPr/>
          <p:nvPr/>
        </p:nvSpPr>
        <p:spPr>
          <a:xfrm>
            <a:off x="201168" y="1673352"/>
            <a:ext cx="8741664" cy="329184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246888" y="1709928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850" dirty="0"/>
          </a:p>
        </p:txBody>
      </p:sp>
      <p:sp>
        <p:nvSpPr>
          <p:cNvPr id="35" name="Text 31"/>
          <p:cNvSpPr/>
          <p:nvPr/>
        </p:nvSpPr>
        <p:spPr>
          <a:xfrm>
            <a:off x="493776" y="1709928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50" dirty="0"/>
          </a:p>
        </p:txBody>
      </p:sp>
      <p:sp>
        <p:nvSpPr>
          <p:cNvPr id="36" name="Text 32"/>
          <p:cNvSpPr/>
          <p:nvPr/>
        </p:nvSpPr>
        <p:spPr>
          <a:xfrm>
            <a:off x="1115568" y="1709928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Demonstrações Financeiras Lei 6.404/76</a:t>
            </a:r>
            <a:endParaRPr lang="en-US" sz="800" dirty="0"/>
          </a:p>
        </p:txBody>
      </p:sp>
      <p:sp>
        <p:nvSpPr>
          <p:cNvPr id="37" name="Text 33"/>
          <p:cNvSpPr/>
          <p:nvPr/>
        </p:nvSpPr>
        <p:spPr>
          <a:xfrm>
            <a:off x="3657600" y="1709928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BP, DRE, DLPA, DFC, DVA + Notas Explicativas — padrão S.A.</a:t>
            </a:r>
            <a:endParaRPr lang="en-US" sz="750" dirty="0"/>
          </a:p>
        </p:txBody>
      </p:sp>
      <p:sp>
        <p:nvSpPr>
          <p:cNvPr id="38" name="Text 34"/>
          <p:cNvSpPr/>
          <p:nvPr/>
        </p:nvSpPr>
        <p:spPr>
          <a:xfrm>
            <a:off x="7022592" y="1709928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Dez/26</a:t>
            </a:r>
            <a:endParaRPr lang="en-US" sz="750" dirty="0"/>
          </a:p>
        </p:txBody>
      </p:sp>
      <p:sp>
        <p:nvSpPr>
          <p:cNvPr id="39" name="Shape 35"/>
          <p:cNvSpPr/>
          <p:nvPr/>
        </p:nvSpPr>
        <p:spPr>
          <a:xfrm>
            <a:off x="7936992" y="1719072"/>
            <a:ext cx="932688" cy="219456"/>
          </a:xfrm>
          <a:prstGeom prst="rect">
            <a:avLst/>
          </a:prstGeom>
          <a:solidFill>
            <a:srgbClr val="A82018"/>
          </a:solidFill>
          <a:ln w="12700">
            <a:solidFill>
              <a:srgbClr val="A820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0" name="Text 36"/>
          <p:cNvSpPr/>
          <p:nvPr/>
        </p:nvSpPr>
        <p:spPr>
          <a:xfrm>
            <a:off x="7936992" y="1719072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00" dirty="0"/>
          </a:p>
        </p:txBody>
      </p:sp>
      <p:sp>
        <p:nvSpPr>
          <p:cNvPr id="41" name="Shape 37"/>
          <p:cNvSpPr/>
          <p:nvPr/>
        </p:nvSpPr>
        <p:spPr>
          <a:xfrm>
            <a:off x="201168" y="2020824"/>
            <a:ext cx="8741664" cy="329184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38"/>
          <p:cNvSpPr/>
          <p:nvPr/>
        </p:nvSpPr>
        <p:spPr>
          <a:xfrm>
            <a:off x="246888" y="2057400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850" dirty="0"/>
          </a:p>
        </p:txBody>
      </p:sp>
      <p:sp>
        <p:nvSpPr>
          <p:cNvPr id="43" name="Text 39"/>
          <p:cNvSpPr/>
          <p:nvPr/>
        </p:nvSpPr>
        <p:spPr>
          <a:xfrm>
            <a:off x="493776" y="2057400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1115568" y="2057400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Pronunciamento do Conselho de Administração</a:t>
            </a:r>
            <a:endParaRPr lang="en-US" sz="800" dirty="0"/>
          </a:p>
        </p:txBody>
      </p:sp>
      <p:sp>
        <p:nvSpPr>
          <p:cNvPr id="45" name="Text 41"/>
          <p:cNvSpPr/>
          <p:nvPr/>
        </p:nvSpPr>
        <p:spPr>
          <a:xfrm>
            <a:off x="3657600" y="2057400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Manifestação formal do CA sobre as demonstrações</a:t>
            </a:r>
            <a:endParaRPr lang="en-US" sz="750" dirty="0"/>
          </a:p>
        </p:txBody>
      </p:sp>
      <p:sp>
        <p:nvSpPr>
          <p:cNvPr id="46" name="Text 42"/>
          <p:cNvSpPr/>
          <p:nvPr/>
        </p:nvSpPr>
        <p:spPr>
          <a:xfrm>
            <a:off x="7022592" y="2057400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Jan/27</a:t>
            </a:r>
            <a:endParaRPr lang="en-US" sz="750" dirty="0"/>
          </a:p>
        </p:txBody>
      </p:sp>
      <p:sp>
        <p:nvSpPr>
          <p:cNvPr id="47" name="Shape 43"/>
          <p:cNvSpPr/>
          <p:nvPr/>
        </p:nvSpPr>
        <p:spPr>
          <a:xfrm>
            <a:off x="7936992" y="2066544"/>
            <a:ext cx="932688" cy="219456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8" name="Text 44"/>
          <p:cNvSpPr/>
          <p:nvPr/>
        </p:nvSpPr>
        <p:spPr>
          <a:xfrm>
            <a:off x="7936992" y="2066544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00" dirty="0"/>
          </a:p>
        </p:txBody>
      </p:sp>
      <p:sp>
        <p:nvSpPr>
          <p:cNvPr id="49" name="Shape 45"/>
          <p:cNvSpPr/>
          <p:nvPr/>
        </p:nvSpPr>
        <p:spPr>
          <a:xfrm>
            <a:off x="201168" y="2368296"/>
            <a:ext cx="8741664" cy="329184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0" name="Text 46"/>
          <p:cNvSpPr/>
          <p:nvPr/>
        </p:nvSpPr>
        <p:spPr>
          <a:xfrm>
            <a:off x="246888" y="2404872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850" dirty="0"/>
          </a:p>
        </p:txBody>
      </p:sp>
      <p:sp>
        <p:nvSpPr>
          <p:cNvPr id="51" name="Text 47"/>
          <p:cNvSpPr/>
          <p:nvPr/>
        </p:nvSpPr>
        <p:spPr>
          <a:xfrm>
            <a:off x="493776" y="2404872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50" dirty="0"/>
          </a:p>
        </p:txBody>
      </p:sp>
      <p:sp>
        <p:nvSpPr>
          <p:cNvPr id="52" name="Text 48"/>
          <p:cNvSpPr/>
          <p:nvPr/>
        </p:nvSpPr>
        <p:spPr>
          <a:xfrm>
            <a:off x="1115568" y="2404872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Parecer do Conselho Fiscal</a:t>
            </a:r>
            <a:endParaRPr lang="en-US" sz="800" dirty="0"/>
          </a:p>
        </p:txBody>
      </p:sp>
      <p:sp>
        <p:nvSpPr>
          <p:cNvPr id="53" name="Text 49"/>
          <p:cNvSpPr/>
          <p:nvPr/>
        </p:nvSpPr>
        <p:spPr>
          <a:xfrm>
            <a:off x="3657600" y="2404872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das demonstrações pelo Conselho Fiscal</a:t>
            </a:r>
            <a:endParaRPr lang="en-US" sz="750" dirty="0"/>
          </a:p>
        </p:txBody>
      </p:sp>
      <p:sp>
        <p:nvSpPr>
          <p:cNvPr id="54" name="Text 50"/>
          <p:cNvSpPr/>
          <p:nvPr/>
        </p:nvSpPr>
        <p:spPr>
          <a:xfrm>
            <a:off x="7022592" y="2404872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Jan/27</a:t>
            </a:r>
            <a:endParaRPr lang="en-US" sz="750" dirty="0"/>
          </a:p>
        </p:txBody>
      </p:sp>
      <p:sp>
        <p:nvSpPr>
          <p:cNvPr id="55" name="Shape 51"/>
          <p:cNvSpPr/>
          <p:nvPr/>
        </p:nvSpPr>
        <p:spPr>
          <a:xfrm>
            <a:off x="7936992" y="2414016"/>
            <a:ext cx="932688" cy="219456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Text 52"/>
          <p:cNvSpPr/>
          <p:nvPr/>
        </p:nvSpPr>
        <p:spPr>
          <a:xfrm>
            <a:off x="7936992" y="2414016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00" dirty="0"/>
          </a:p>
        </p:txBody>
      </p:sp>
      <p:sp>
        <p:nvSpPr>
          <p:cNvPr id="57" name="Shape 53"/>
          <p:cNvSpPr/>
          <p:nvPr/>
        </p:nvSpPr>
        <p:spPr>
          <a:xfrm>
            <a:off x="201168" y="2715768"/>
            <a:ext cx="8741664" cy="329184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8" name="Text 54"/>
          <p:cNvSpPr/>
          <p:nvPr/>
        </p:nvSpPr>
        <p:spPr>
          <a:xfrm>
            <a:off x="246888" y="2752344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850" dirty="0"/>
          </a:p>
        </p:txBody>
      </p:sp>
      <p:sp>
        <p:nvSpPr>
          <p:cNvPr id="59" name="Text 55"/>
          <p:cNvSpPr/>
          <p:nvPr/>
        </p:nvSpPr>
        <p:spPr>
          <a:xfrm>
            <a:off x="493776" y="2752344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50" dirty="0"/>
          </a:p>
        </p:txBody>
      </p:sp>
      <p:sp>
        <p:nvSpPr>
          <p:cNvPr id="60" name="Text 56"/>
          <p:cNvSpPr/>
          <p:nvPr/>
        </p:nvSpPr>
        <p:spPr>
          <a:xfrm>
            <a:off x="1115568" y="2752344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Ata da Assembleia Geral</a:t>
            </a:r>
            <a:endParaRPr lang="en-US" sz="800" dirty="0"/>
          </a:p>
        </p:txBody>
      </p:sp>
      <p:sp>
        <p:nvSpPr>
          <p:cNvPr id="61" name="Text 57"/>
          <p:cNvSpPr/>
          <p:nvPr/>
        </p:nvSpPr>
        <p:spPr>
          <a:xfrm>
            <a:off x="3657600" y="2752344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Cópia da ata de apreciação das Contas</a:t>
            </a:r>
            <a:endParaRPr lang="en-US" sz="750" dirty="0"/>
          </a:p>
        </p:txBody>
      </p:sp>
      <p:sp>
        <p:nvSpPr>
          <p:cNvPr id="62" name="Text 58"/>
          <p:cNvSpPr/>
          <p:nvPr/>
        </p:nvSpPr>
        <p:spPr>
          <a:xfrm>
            <a:off x="7022592" y="2752344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Fev/27</a:t>
            </a:r>
            <a:endParaRPr lang="en-US" sz="750" dirty="0"/>
          </a:p>
        </p:txBody>
      </p:sp>
      <p:sp>
        <p:nvSpPr>
          <p:cNvPr id="63" name="Shape 59"/>
          <p:cNvSpPr/>
          <p:nvPr/>
        </p:nvSpPr>
        <p:spPr>
          <a:xfrm>
            <a:off x="7936992" y="2761488"/>
            <a:ext cx="932688" cy="219456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4" name="Text 60"/>
          <p:cNvSpPr/>
          <p:nvPr/>
        </p:nvSpPr>
        <p:spPr>
          <a:xfrm>
            <a:off x="7936992" y="2761488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MÉDIO</a:t>
            </a:r>
            <a:endParaRPr lang="en-US" sz="600" dirty="0"/>
          </a:p>
        </p:txBody>
      </p:sp>
      <p:sp>
        <p:nvSpPr>
          <p:cNvPr id="65" name="Shape 61"/>
          <p:cNvSpPr/>
          <p:nvPr/>
        </p:nvSpPr>
        <p:spPr>
          <a:xfrm>
            <a:off x="201168" y="3063240"/>
            <a:ext cx="8741664" cy="329184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6" name="Text 62"/>
          <p:cNvSpPr/>
          <p:nvPr/>
        </p:nvSpPr>
        <p:spPr>
          <a:xfrm>
            <a:off x="246888" y="3099816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850" dirty="0"/>
          </a:p>
        </p:txBody>
      </p:sp>
      <p:sp>
        <p:nvSpPr>
          <p:cNvPr id="67" name="Text 63"/>
          <p:cNvSpPr/>
          <p:nvPr/>
        </p:nvSpPr>
        <p:spPr>
          <a:xfrm>
            <a:off x="493776" y="3099816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50" dirty="0"/>
          </a:p>
        </p:txBody>
      </p:sp>
      <p:sp>
        <p:nvSpPr>
          <p:cNvPr id="68" name="Text 64"/>
          <p:cNvSpPr/>
          <p:nvPr/>
        </p:nvSpPr>
        <p:spPr>
          <a:xfrm>
            <a:off x="1115568" y="3099816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Relatórios de Auditoria / Inspeção</a:t>
            </a:r>
            <a:endParaRPr lang="en-US" sz="800" dirty="0"/>
          </a:p>
        </p:txBody>
      </p:sp>
      <p:sp>
        <p:nvSpPr>
          <p:cNvPr id="69" name="Text 65"/>
          <p:cNvSpPr/>
          <p:nvPr/>
        </p:nvSpPr>
        <p:spPr>
          <a:xfrm>
            <a:off x="3657600" y="3099816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 interno ou auditoria independente — Word ou Excel</a:t>
            </a:r>
            <a:endParaRPr lang="en-US" sz="750" dirty="0"/>
          </a:p>
        </p:txBody>
      </p:sp>
      <p:sp>
        <p:nvSpPr>
          <p:cNvPr id="70" name="Text 66"/>
          <p:cNvSpPr/>
          <p:nvPr/>
        </p:nvSpPr>
        <p:spPr>
          <a:xfrm>
            <a:off x="7022592" y="3099816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Jan/27</a:t>
            </a:r>
            <a:endParaRPr lang="en-US" sz="750" dirty="0"/>
          </a:p>
        </p:txBody>
      </p:sp>
      <p:sp>
        <p:nvSpPr>
          <p:cNvPr id="71" name="Shape 67"/>
          <p:cNvSpPr/>
          <p:nvPr/>
        </p:nvSpPr>
        <p:spPr>
          <a:xfrm>
            <a:off x="7936992" y="3108960"/>
            <a:ext cx="932688" cy="219456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2" name="Text 68"/>
          <p:cNvSpPr/>
          <p:nvPr/>
        </p:nvSpPr>
        <p:spPr>
          <a:xfrm>
            <a:off x="7936992" y="3108960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00" dirty="0"/>
          </a:p>
        </p:txBody>
      </p:sp>
      <p:sp>
        <p:nvSpPr>
          <p:cNvPr id="73" name="Shape 69"/>
          <p:cNvSpPr/>
          <p:nvPr/>
        </p:nvSpPr>
        <p:spPr>
          <a:xfrm>
            <a:off x="201168" y="3410712"/>
            <a:ext cx="8741664" cy="329184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4" name="Text 70"/>
          <p:cNvSpPr/>
          <p:nvPr/>
        </p:nvSpPr>
        <p:spPr>
          <a:xfrm>
            <a:off x="246888" y="3447288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850" dirty="0"/>
          </a:p>
        </p:txBody>
      </p:sp>
      <p:sp>
        <p:nvSpPr>
          <p:cNvPr id="75" name="Text 71"/>
          <p:cNvSpPr/>
          <p:nvPr/>
        </p:nvSpPr>
        <p:spPr>
          <a:xfrm>
            <a:off x="493776" y="3447288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TC-07</a:t>
            </a:r>
            <a:endParaRPr lang="en-US" sz="750" dirty="0"/>
          </a:p>
        </p:txBody>
      </p:sp>
      <p:sp>
        <p:nvSpPr>
          <p:cNvPr id="76" name="Text 72"/>
          <p:cNvSpPr/>
          <p:nvPr/>
        </p:nvSpPr>
        <p:spPr>
          <a:xfrm>
            <a:off x="1115568" y="3447288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Relação do Pessoal em 31/12</a:t>
            </a:r>
            <a:endParaRPr lang="en-US" sz="800" dirty="0"/>
          </a:p>
        </p:txBody>
      </p:sp>
      <p:sp>
        <p:nvSpPr>
          <p:cNvPr id="77" name="Text 73"/>
          <p:cNvSpPr/>
          <p:nvPr/>
        </p:nvSpPr>
        <p:spPr>
          <a:xfrm>
            <a:off x="3657600" y="3447288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completo de pessoal na data de encerramento</a:t>
            </a:r>
            <a:endParaRPr lang="en-US" sz="750" dirty="0"/>
          </a:p>
        </p:txBody>
      </p:sp>
      <p:sp>
        <p:nvSpPr>
          <p:cNvPr id="78" name="Text 74"/>
          <p:cNvSpPr/>
          <p:nvPr/>
        </p:nvSpPr>
        <p:spPr>
          <a:xfrm>
            <a:off x="7022592" y="3447288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Jan/27</a:t>
            </a:r>
            <a:endParaRPr lang="en-US" sz="750" dirty="0"/>
          </a:p>
        </p:txBody>
      </p:sp>
      <p:sp>
        <p:nvSpPr>
          <p:cNvPr id="79" name="Shape 75"/>
          <p:cNvSpPr/>
          <p:nvPr/>
        </p:nvSpPr>
        <p:spPr>
          <a:xfrm>
            <a:off x="7936992" y="3456432"/>
            <a:ext cx="932688" cy="219456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0" name="Text 76"/>
          <p:cNvSpPr/>
          <p:nvPr/>
        </p:nvSpPr>
        <p:spPr>
          <a:xfrm>
            <a:off x="7936992" y="3456432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600" dirty="0"/>
          </a:p>
        </p:txBody>
      </p:sp>
      <p:sp>
        <p:nvSpPr>
          <p:cNvPr id="81" name="Shape 77"/>
          <p:cNvSpPr/>
          <p:nvPr/>
        </p:nvSpPr>
        <p:spPr>
          <a:xfrm>
            <a:off x="201168" y="3758184"/>
            <a:ext cx="8741664" cy="329184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2" name="Text 78"/>
          <p:cNvSpPr/>
          <p:nvPr/>
        </p:nvSpPr>
        <p:spPr>
          <a:xfrm>
            <a:off x="246888" y="3794760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endParaRPr lang="en-US" sz="850" dirty="0"/>
          </a:p>
        </p:txBody>
      </p:sp>
      <p:sp>
        <p:nvSpPr>
          <p:cNvPr id="83" name="Text 79"/>
          <p:cNvSpPr/>
          <p:nvPr/>
        </p:nvSpPr>
        <p:spPr>
          <a:xfrm>
            <a:off x="493776" y="3794760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TC-13</a:t>
            </a:r>
            <a:endParaRPr lang="en-US" sz="750" dirty="0"/>
          </a:p>
        </p:txBody>
      </p:sp>
      <p:sp>
        <p:nvSpPr>
          <p:cNvPr id="84" name="Text 80"/>
          <p:cNvSpPr/>
          <p:nvPr/>
        </p:nvSpPr>
        <p:spPr>
          <a:xfrm>
            <a:off x="1115568" y="3794760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do Almoxarifado</a:t>
            </a:r>
            <a:endParaRPr lang="en-US" sz="800" dirty="0"/>
          </a:p>
        </p:txBody>
      </p:sp>
      <p:sp>
        <p:nvSpPr>
          <p:cNvPr id="85" name="Text 81"/>
          <p:cNvSpPr/>
          <p:nvPr/>
        </p:nvSpPr>
        <p:spPr>
          <a:xfrm>
            <a:off x="3657600" y="3794760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físico conciliado com saldo contábil</a:t>
            </a:r>
            <a:endParaRPr lang="en-US" sz="750" dirty="0"/>
          </a:p>
        </p:txBody>
      </p:sp>
      <p:sp>
        <p:nvSpPr>
          <p:cNvPr id="86" name="Text 82"/>
          <p:cNvSpPr/>
          <p:nvPr/>
        </p:nvSpPr>
        <p:spPr>
          <a:xfrm>
            <a:off x="7022592" y="3794760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31/12/26</a:t>
            </a:r>
            <a:endParaRPr lang="en-US" sz="750" dirty="0"/>
          </a:p>
        </p:txBody>
      </p:sp>
      <p:sp>
        <p:nvSpPr>
          <p:cNvPr id="87" name="Shape 83"/>
          <p:cNvSpPr/>
          <p:nvPr/>
        </p:nvSpPr>
        <p:spPr>
          <a:xfrm>
            <a:off x="7936992" y="3803904"/>
            <a:ext cx="932688" cy="219456"/>
          </a:xfrm>
          <a:prstGeom prst="rect">
            <a:avLst/>
          </a:prstGeom>
          <a:solidFill>
            <a:srgbClr val="A82018"/>
          </a:solidFill>
          <a:ln w="12700">
            <a:solidFill>
              <a:srgbClr val="A820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8" name="Text 84"/>
          <p:cNvSpPr/>
          <p:nvPr/>
        </p:nvSpPr>
        <p:spPr>
          <a:xfrm>
            <a:off x="7936992" y="3803904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00" dirty="0"/>
          </a:p>
        </p:txBody>
      </p:sp>
      <p:sp>
        <p:nvSpPr>
          <p:cNvPr id="89" name="Shape 85"/>
          <p:cNvSpPr/>
          <p:nvPr/>
        </p:nvSpPr>
        <p:spPr>
          <a:xfrm>
            <a:off x="201168" y="4105656"/>
            <a:ext cx="8741664" cy="329184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0" name="Text 86"/>
          <p:cNvSpPr/>
          <p:nvPr/>
        </p:nvSpPr>
        <p:spPr>
          <a:xfrm>
            <a:off x="246888" y="4142232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</a:t>
            </a:r>
            <a:endParaRPr lang="en-US" sz="850" dirty="0"/>
          </a:p>
        </p:txBody>
      </p:sp>
      <p:sp>
        <p:nvSpPr>
          <p:cNvPr id="91" name="Text 87"/>
          <p:cNvSpPr/>
          <p:nvPr/>
        </p:nvSpPr>
        <p:spPr>
          <a:xfrm>
            <a:off x="493776" y="4142232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TC-15</a:t>
            </a:r>
            <a:endParaRPr lang="en-US" sz="750" dirty="0"/>
          </a:p>
        </p:txBody>
      </p:sp>
      <p:sp>
        <p:nvSpPr>
          <p:cNvPr id="92" name="Text 88"/>
          <p:cNvSpPr/>
          <p:nvPr/>
        </p:nvSpPr>
        <p:spPr>
          <a:xfrm>
            <a:off x="1115568" y="4142232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Bens Móveis</a:t>
            </a:r>
            <a:endParaRPr lang="en-US" sz="800" dirty="0"/>
          </a:p>
        </p:txBody>
      </p:sp>
      <p:sp>
        <p:nvSpPr>
          <p:cNvPr id="93" name="Text 89"/>
          <p:cNvSpPr/>
          <p:nvPr/>
        </p:nvSpPr>
        <p:spPr>
          <a:xfrm>
            <a:off x="3657600" y="4142232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físico-financeiro conciliado — Word ou Excel</a:t>
            </a:r>
            <a:endParaRPr lang="en-US" sz="750" dirty="0"/>
          </a:p>
        </p:txBody>
      </p:sp>
      <p:sp>
        <p:nvSpPr>
          <p:cNvPr id="94" name="Text 90"/>
          <p:cNvSpPr/>
          <p:nvPr/>
        </p:nvSpPr>
        <p:spPr>
          <a:xfrm>
            <a:off x="7022592" y="4142232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31/12/26</a:t>
            </a:r>
            <a:endParaRPr lang="en-US" sz="750" dirty="0"/>
          </a:p>
        </p:txBody>
      </p:sp>
      <p:sp>
        <p:nvSpPr>
          <p:cNvPr id="95" name="Shape 91"/>
          <p:cNvSpPr/>
          <p:nvPr/>
        </p:nvSpPr>
        <p:spPr>
          <a:xfrm>
            <a:off x="7936992" y="4151376"/>
            <a:ext cx="932688" cy="219456"/>
          </a:xfrm>
          <a:prstGeom prst="rect">
            <a:avLst/>
          </a:prstGeom>
          <a:solidFill>
            <a:srgbClr val="A82018"/>
          </a:solidFill>
          <a:ln w="12700">
            <a:solidFill>
              <a:srgbClr val="A820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6" name="Text 92"/>
          <p:cNvSpPr/>
          <p:nvPr/>
        </p:nvSpPr>
        <p:spPr>
          <a:xfrm>
            <a:off x="7936992" y="4151376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00" dirty="0"/>
          </a:p>
        </p:txBody>
      </p:sp>
      <p:sp>
        <p:nvSpPr>
          <p:cNvPr id="97" name="Shape 93"/>
          <p:cNvSpPr/>
          <p:nvPr/>
        </p:nvSpPr>
        <p:spPr>
          <a:xfrm>
            <a:off x="201168" y="4453128"/>
            <a:ext cx="8741664" cy="329184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8" name="Text 94"/>
          <p:cNvSpPr/>
          <p:nvPr/>
        </p:nvSpPr>
        <p:spPr>
          <a:xfrm>
            <a:off x="246888" y="4489704"/>
            <a:ext cx="228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</a:t>
            </a:r>
            <a:endParaRPr lang="en-US" sz="850" dirty="0"/>
          </a:p>
        </p:txBody>
      </p:sp>
      <p:sp>
        <p:nvSpPr>
          <p:cNvPr id="99" name="Text 95"/>
          <p:cNvSpPr/>
          <p:nvPr/>
        </p:nvSpPr>
        <p:spPr>
          <a:xfrm>
            <a:off x="493776" y="4489704"/>
            <a:ext cx="585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TC-16</a:t>
            </a:r>
            <a:endParaRPr lang="en-US" sz="750" dirty="0"/>
          </a:p>
        </p:txBody>
      </p:sp>
      <p:sp>
        <p:nvSpPr>
          <p:cNvPr id="100" name="Text 96"/>
          <p:cNvSpPr/>
          <p:nvPr/>
        </p:nvSpPr>
        <p:spPr>
          <a:xfrm>
            <a:off x="1115568" y="4489704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Bens Imóveis</a:t>
            </a:r>
            <a:endParaRPr lang="en-US" sz="800" dirty="0"/>
          </a:p>
        </p:txBody>
      </p:sp>
      <p:sp>
        <p:nvSpPr>
          <p:cNvPr id="101" name="Text 97"/>
          <p:cNvSpPr/>
          <p:nvPr/>
        </p:nvSpPr>
        <p:spPr>
          <a:xfrm>
            <a:off x="3657600" y="4489704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físico-financeiro conciliado — Word ou Excel</a:t>
            </a:r>
            <a:endParaRPr lang="en-US" sz="750" dirty="0"/>
          </a:p>
        </p:txBody>
      </p:sp>
      <p:sp>
        <p:nvSpPr>
          <p:cNvPr id="102" name="Text 98"/>
          <p:cNvSpPr/>
          <p:nvPr/>
        </p:nvSpPr>
        <p:spPr>
          <a:xfrm>
            <a:off x="7022592" y="4489704"/>
            <a:ext cx="859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A8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31/12/26</a:t>
            </a:r>
            <a:endParaRPr lang="en-US" sz="750" dirty="0"/>
          </a:p>
        </p:txBody>
      </p:sp>
      <p:sp>
        <p:nvSpPr>
          <p:cNvPr id="103" name="Shape 99"/>
          <p:cNvSpPr/>
          <p:nvPr/>
        </p:nvSpPr>
        <p:spPr>
          <a:xfrm>
            <a:off x="7936992" y="4498848"/>
            <a:ext cx="932688" cy="219456"/>
          </a:xfrm>
          <a:prstGeom prst="rect">
            <a:avLst/>
          </a:prstGeom>
          <a:solidFill>
            <a:srgbClr val="A82018"/>
          </a:solidFill>
          <a:ln w="12700">
            <a:solidFill>
              <a:srgbClr val="A820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4" name="Text 100"/>
          <p:cNvSpPr/>
          <p:nvPr/>
        </p:nvSpPr>
        <p:spPr>
          <a:xfrm>
            <a:off x="7936992" y="4498848"/>
            <a:ext cx="9326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CRÍTICO</a:t>
            </a:r>
            <a:endParaRPr lang="en-US" sz="600" dirty="0"/>
          </a:p>
        </p:txBody>
      </p:sp>
      <p:sp>
        <p:nvSpPr>
          <p:cNvPr id="105" name="Shape 101"/>
          <p:cNvSpPr/>
          <p:nvPr/>
        </p:nvSpPr>
        <p:spPr>
          <a:xfrm>
            <a:off x="201168" y="4791456"/>
            <a:ext cx="8741664" cy="164592"/>
          </a:xfrm>
          <a:prstGeom prst="rect">
            <a:avLst/>
          </a:prstGeom>
          <a:solidFill>
            <a:srgbClr val="F5EAEA"/>
          </a:solidFill>
          <a:ln w="9525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6" name="Text 102"/>
          <p:cNvSpPr/>
          <p:nvPr/>
        </p:nvSpPr>
        <p:spPr>
          <a:xfrm>
            <a:off x="292608" y="4791456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⛔  Prazo fatal: 31/03/2027 · IN 13/2004 TCE-RO art.10 III · Não envio = omissão do dever de prestar contas · Demonstrações: Lei 6.404/76 (Sociedade Anônima)</a:t>
            </a:r>
            <a:endParaRPr lang="en-US" sz="800" dirty="0"/>
          </a:p>
        </p:txBody>
      </p:sp>
      <p:pic>
        <p:nvPicPr>
          <p:cNvPr id="107" name="Image 1" descr="/home/claude/logo_coges.png">
            <a:extLst>
              <a:ext uri="{FF2B5EF4-FFF2-40B4-BE49-F238E27FC236}">
                <a16:creationId xmlns:a16="http://schemas.microsoft.com/office/drawing/2014/main" id="{79FBC557-C293-A0ED-36C4-6D7C28342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992" y="77724"/>
            <a:ext cx="1188720" cy="434340"/>
          </a:xfrm>
          <a:prstGeom prst="rect">
            <a:avLst/>
          </a:prstGeom>
        </p:spPr>
      </p:pic>
      <p:pic>
        <p:nvPicPr>
          <p:cNvPr id="108" name="Image 1" descr="/home/claude/logo_coges.png">
            <a:extLst>
              <a:ext uri="{FF2B5EF4-FFF2-40B4-BE49-F238E27FC236}">
                <a16:creationId xmlns:a16="http://schemas.microsoft.com/office/drawing/2014/main" id="{3BEB27FE-3A24-85A8-4E2E-6C84E7FE6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56048"/>
            <a:ext cx="859536" cy="18745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CAERD/RO · Acórdão TCE-RO AC1-TC 00205/26 · Processo 03050/24 · 01/05/2026</a:t>
            </a:r>
            <a:endParaRPr lang="en-US" sz="680" dirty="0"/>
          </a:p>
        </p:txBody>
      </p:sp>
      <p:sp>
        <p:nvSpPr>
          <p:cNvPr id="7" name="Shape 3"/>
          <p:cNvSpPr/>
          <p:nvPr/>
        </p:nvSpPr>
        <p:spPr>
          <a:xfrm>
            <a:off x="320040" y="1051560"/>
            <a:ext cx="8412480" cy="10973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4"/>
          <p:cNvSpPr/>
          <p:nvPr/>
        </p:nvSpPr>
        <p:spPr>
          <a:xfrm>
            <a:off x="320040" y="11430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Módulo 14 — Acórdão TCE-RO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320040" y="1572768"/>
            <a:ext cx="6400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AC1-TC 00205/26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Prestação de Contas 2023</a:t>
            </a:r>
            <a:endParaRPr lang="en-US" sz="3800" dirty="0"/>
          </a:p>
        </p:txBody>
      </p:sp>
      <p:sp>
        <p:nvSpPr>
          <p:cNvPr id="10" name="Text 6"/>
          <p:cNvSpPr/>
          <p:nvPr/>
        </p:nvSpPr>
        <p:spPr>
          <a:xfrm>
            <a:off x="320040" y="287121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7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Regulares com Ressalvas · Plano de Ação até 28/10/2026 · Processo 03050/24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320040" y="3246120"/>
            <a:ext cx="6400800" cy="274320"/>
          </a:xfrm>
          <a:prstGeom prst="rect">
            <a:avLst/>
          </a:prstGeom>
          <a:solidFill>
            <a:srgbClr val="1B5A30"/>
          </a:solidFill>
          <a:ln w="12700">
            <a:solidFill>
              <a:srgbClr val="1B5A3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411480" y="3246120"/>
            <a:ext cx="6217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88CC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REGULARES COM RESSALVAS · Multa AFASTADA (LINDB arts. 22 e 28) · Data: 01/05/2026</a:t>
            </a:r>
            <a:endParaRPr lang="en-US" sz="850" dirty="0"/>
          </a:p>
        </p:txBody>
      </p:sp>
      <p:sp>
        <p:nvSpPr>
          <p:cNvPr id="13" name="Shape 9"/>
          <p:cNvSpPr/>
          <p:nvPr/>
        </p:nvSpPr>
        <p:spPr>
          <a:xfrm>
            <a:off x="320040" y="3657600"/>
            <a:ext cx="2011680" cy="713232"/>
          </a:xfrm>
          <a:prstGeom prst="rect">
            <a:avLst/>
          </a:prstGeom>
          <a:solidFill>
            <a:srgbClr val="1A2A3A"/>
          </a:solidFill>
          <a:ln w="6350">
            <a:solidFill>
              <a:srgbClr val="2A3A4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0"/>
          <p:cNvSpPr/>
          <p:nvPr/>
        </p:nvSpPr>
        <p:spPr>
          <a:xfrm>
            <a:off x="320040" y="367588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A1,A2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A3,A7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320040" y="4096512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Achados mantidos</a:t>
            </a:r>
            <a:endParaRPr lang="en-US" sz="700" dirty="0"/>
          </a:p>
        </p:txBody>
      </p:sp>
      <p:sp>
        <p:nvSpPr>
          <p:cNvPr id="16" name="Shape 12"/>
          <p:cNvSpPr/>
          <p:nvPr/>
        </p:nvSpPr>
        <p:spPr>
          <a:xfrm>
            <a:off x="2468880" y="3657600"/>
            <a:ext cx="2011680" cy="713232"/>
          </a:xfrm>
          <a:prstGeom prst="rect">
            <a:avLst/>
          </a:prstGeom>
          <a:solidFill>
            <a:srgbClr val="1A2A3A"/>
          </a:solidFill>
          <a:ln w="6350">
            <a:solidFill>
              <a:srgbClr val="2A3A4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2468880" y="367588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A4,A5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A6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2468880" y="4096512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Achados afastados</a:t>
            </a:r>
            <a:endParaRPr lang="en-US" sz="700" dirty="0"/>
          </a:p>
        </p:txBody>
      </p:sp>
      <p:sp>
        <p:nvSpPr>
          <p:cNvPr id="19" name="Shape 15"/>
          <p:cNvSpPr/>
          <p:nvPr/>
        </p:nvSpPr>
        <p:spPr>
          <a:xfrm>
            <a:off x="4617720" y="3657600"/>
            <a:ext cx="2011680" cy="713232"/>
          </a:xfrm>
          <a:prstGeom prst="rect">
            <a:avLst/>
          </a:prstGeom>
          <a:solidFill>
            <a:srgbClr val="1A2A3A"/>
          </a:solidFill>
          <a:ln w="6350">
            <a:solidFill>
              <a:srgbClr val="2A3A4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4617720" y="367588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 dias</a:t>
            </a:r>
            <a:endParaRPr lang="en-US" sz="1400" dirty="0"/>
          </a:p>
        </p:txBody>
      </p:sp>
      <p:sp>
        <p:nvSpPr>
          <p:cNvPr id="21" name="Text 17"/>
          <p:cNvSpPr/>
          <p:nvPr/>
        </p:nvSpPr>
        <p:spPr>
          <a:xfrm>
            <a:off x="4617720" y="4096512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Plano Ação</a:t>
            </a:r>
            <a:endParaRPr lang="en-US" sz="700" dirty="0"/>
          </a:p>
        </p:txBody>
      </p:sp>
      <p:sp>
        <p:nvSpPr>
          <p:cNvPr id="22" name="Shape 18"/>
          <p:cNvSpPr/>
          <p:nvPr/>
        </p:nvSpPr>
        <p:spPr>
          <a:xfrm>
            <a:off x="6766560" y="3657600"/>
            <a:ext cx="2011680" cy="713232"/>
          </a:xfrm>
          <a:prstGeom prst="rect">
            <a:avLst/>
          </a:prstGeom>
          <a:solidFill>
            <a:srgbClr val="1A2A3A"/>
          </a:solidFill>
          <a:ln w="6350">
            <a:solidFill>
              <a:srgbClr val="2A3A4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6766560" y="367588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A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28/10/26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6766560" y="4096512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fatal</a:t>
            </a:r>
            <a:endParaRPr lang="en-US" sz="700" dirty="0"/>
          </a:p>
        </p:txBody>
      </p:sp>
      <p:pic>
        <p:nvPicPr>
          <p:cNvPr id="25" name="Image 1" descr="/home/claude/logo_coges.png">
            <a:extLst>
              <a:ext uri="{FF2B5EF4-FFF2-40B4-BE49-F238E27FC236}">
                <a16:creationId xmlns:a16="http://schemas.microsoft.com/office/drawing/2014/main" id="{612D649E-D64C-366B-B7B1-7C83C5FC2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5" y="219456"/>
            <a:ext cx="2027355" cy="589788"/>
          </a:xfrm>
          <a:prstGeom prst="rect">
            <a:avLst/>
          </a:prstGeom>
        </p:spPr>
      </p:pic>
      <p:pic>
        <p:nvPicPr>
          <p:cNvPr id="26" name="Image 1" descr="/home/claude/logo_coges.png">
            <a:extLst>
              <a:ext uri="{FF2B5EF4-FFF2-40B4-BE49-F238E27FC236}">
                <a16:creationId xmlns:a16="http://schemas.microsoft.com/office/drawing/2014/main" id="{F33CE149-C7D2-A9A0-91FF-FFDD10BE8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4608"/>
            <a:ext cx="859536" cy="27889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CAERD/RO · Acórdão TCE-RO AC1-TC 00205/26 · Processo 03050/24 · 01/05/2026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14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— Achados Mantidos como Ressalvas Formais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Acórdão AC1-TC 00205/26 · Exercício 2023 · Impactam as demonstrações de 2026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4315968" cy="2011680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4315968" cy="29260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8"/>
          <p:cNvSpPr/>
          <p:nvPr/>
        </p:nvSpPr>
        <p:spPr>
          <a:xfrm>
            <a:off x="274320" y="71323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A1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768096" y="71323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Ineficiência Patrimonial, Financeira e Operacional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292608" y="1060704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Prejuízo Líquido 2023: –R$ 50.177.630 (melhora 43,15% vs. 2022)</a:t>
            </a:r>
            <a:endParaRPr lang="en-US" sz="800" dirty="0"/>
          </a:p>
        </p:txBody>
      </p:sp>
      <p:sp>
        <p:nvSpPr>
          <p:cNvPr id="15" name="Text 11"/>
          <p:cNvSpPr/>
          <p:nvPr/>
        </p:nvSpPr>
        <p:spPr>
          <a:xfrm>
            <a:off x="292608" y="1463040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PL negativo (passivo a descoberto): –R$ 1.588.341.147</a:t>
            </a:r>
            <a:endParaRPr lang="en-US" sz="800" dirty="0"/>
          </a:p>
        </p:txBody>
      </p:sp>
      <p:sp>
        <p:nvSpPr>
          <p:cNvPr id="16" name="Text 12"/>
          <p:cNvSpPr/>
          <p:nvPr/>
        </p:nvSpPr>
        <p:spPr>
          <a:xfrm>
            <a:off x="292608" y="1865376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Prejuízos acumulados: –R$ 1.800.498.696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92608" y="2267712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Empresa sem capital próprio — 100% capital de terceiros</a:t>
            </a:r>
            <a:endParaRPr lang="en-US" sz="800" dirty="0"/>
          </a:p>
        </p:txBody>
      </p:sp>
      <p:sp>
        <p:nvSpPr>
          <p:cNvPr id="18" name="Shape 14"/>
          <p:cNvSpPr/>
          <p:nvPr/>
        </p:nvSpPr>
        <p:spPr>
          <a:xfrm>
            <a:off x="4663440" y="713232"/>
            <a:ext cx="4315968" cy="2011680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9" name="Shape 15"/>
          <p:cNvSpPr/>
          <p:nvPr/>
        </p:nvSpPr>
        <p:spPr>
          <a:xfrm>
            <a:off x="4663440" y="713232"/>
            <a:ext cx="4315968" cy="29260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4736592" y="71323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A2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5230368" y="71323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Teste de Recuperabilidade (Impairment)</a:t>
            </a:r>
            <a:endParaRPr lang="en-US" sz="850" dirty="0"/>
          </a:p>
        </p:txBody>
      </p:sp>
      <p:sp>
        <p:nvSpPr>
          <p:cNvPr id="22" name="Text 18"/>
          <p:cNvSpPr/>
          <p:nvPr/>
        </p:nvSpPr>
        <p:spPr>
          <a:xfrm>
            <a:off x="4754880" y="1060704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Lei 6.404/76 art. 183 §3º — análise periódica obrigatória</a:t>
            </a:r>
            <a:endParaRPr lang="en-US" sz="800" dirty="0"/>
          </a:p>
        </p:txBody>
      </p:sp>
      <p:sp>
        <p:nvSpPr>
          <p:cNvPr id="23" name="Text 19"/>
          <p:cNvSpPr/>
          <p:nvPr/>
        </p:nvSpPr>
        <p:spPr>
          <a:xfrm>
            <a:off x="4754880" y="1463040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FIA contratada via Contrato 046/2023 — CAERD tomou providência</a:t>
            </a:r>
            <a:endParaRPr lang="en-US" sz="800" dirty="0"/>
          </a:p>
        </p:txBody>
      </p:sp>
      <p:sp>
        <p:nvSpPr>
          <p:cNvPr id="24" name="Text 20"/>
          <p:cNvSpPr/>
          <p:nvPr/>
        </p:nvSpPr>
        <p:spPr>
          <a:xfrm>
            <a:off x="4754880" y="1865376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Teste concluído em 2024 — só reflete nas demonstrações de 2024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4754880" y="2267712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Plano de Ação: incorporar impairment nas demonstrações de 2026</a:t>
            </a:r>
            <a:endParaRPr lang="en-US" sz="800" dirty="0"/>
          </a:p>
        </p:txBody>
      </p:sp>
      <p:sp>
        <p:nvSpPr>
          <p:cNvPr id="26" name="Shape 22"/>
          <p:cNvSpPr/>
          <p:nvPr/>
        </p:nvSpPr>
        <p:spPr>
          <a:xfrm>
            <a:off x="201168" y="2779776"/>
            <a:ext cx="4315968" cy="2011680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7" name="Shape 23"/>
          <p:cNvSpPr/>
          <p:nvPr/>
        </p:nvSpPr>
        <p:spPr>
          <a:xfrm>
            <a:off x="201168" y="2779776"/>
            <a:ext cx="4315968" cy="29260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274320" y="277977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A3</a:t>
            </a:r>
            <a:endParaRPr lang="en-US" sz="1100" dirty="0"/>
          </a:p>
        </p:txBody>
      </p:sp>
      <p:sp>
        <p:nvSpPr>
          <p:cNvPr id="29" name="Text 25"/>
          <p:cNvSpPr/>
          <p:nvPr/>
        </p:nvSpPr>
        <p:spPr>
          <a:xfrm>
            <a:off x="768096" y="277977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Conciliação — Bens Móveis e Imóveis</a:t>
            </a:r>
            <a:endParaRPr lang="en-US" sz="850" dirty="0"/>
          </a:p>
        </p:txBody>
      </p:sp>
      <p:sp>
        <p:nvSpPr>
          <p:cNvPr id="30" name="Text 26"/>
          <p:cNvSpPr/>
          <p:nvPr/>
        </p:nvSpPr>
        <p:spPr>
          <a:xfrm>
            <a:off x="292608" y="3127248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Imóveis: diferença R$ 22.803.833 — obras em andamento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292608" y="3529584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Móveis: R$ 10.803.770 — hidrômetros reclassificados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292608" y="3931920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Divergência: balancete ≠ inventário TC-15/TC-16 ≠ BP</a:t>
            </a:r>
            <a:endParaRPr lang="en-US" sz="800" dirty="0"/>
          </a:p>
        </p:txBody>
      </p:sp>
      <p:sp>
        <p:nvSpPr>
          <p:cNvPr id="33" name="Text 29"/>
          <p:cNvSpPr/>
          <p:nvPr/>
        </p:nvSpPr>
        <p:spPr>
          <a:xfrm>
            <a:off x="292608" y="4334256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Plano de Ação: conciliação integral com trilha documental</a:t>
            </a:r>
            <a:endParaRPr lang="en-US" sz="800" dirty="0"/>
          </a:p>
        </p:txBody>
      </p:sp>
      <p:sp>
        <p:nvSpPr>
          <p:cNvPr id="34" name="Shape 30"/>
          <p:cNvSpPr/>
          <p:nvPr/>
        </p:nvSpPr>
        <p:spPr>
          <a:xfrm>
            <a:off x="4663440" y="2779776"/>
            <a:ext cx="4315968" cy="2011680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5" name="Shape 31"/>
          <p:cNvSpPr/>
          <p:nvPr/>
        </p:nvSpPr>
        <p:spPr>
          <a:xfrm>
            <a:off x="4663440" y="2779776"/>
            <a:ext cx="4315968" cy="29260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4736592" y="277977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A7</a:t>
            </a:r>
            <a:endParaRPr lang="en-US" sz="1100" dirty="0"/>
          </a:p>
        </p:txBody>
      </p:sp>
      <p:sp>
        <p:nvSpPr>
          <p:cNvPr id="37" name="Text 33"/>
          <p:cNvSpPr/>
          <p:nvPr/>
        </p:nvSpPr>
        <p:spPr>
          <a:xfrm>
            <a:off x="5230368" y="277977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Distorção da Conta Prejuízos Acumulados</a:t>
            </a:r>
            <a:endParaRPr lang="en-US" sz="850" dirty="0"/>
          </a:p>
        </p:txBody>
      </p:sp>
      <p:sp>
        <p:nvSpPr>
          <p:cNvPr id="38" name="Text 34"/>
          <p:cNvSpPr/>
          <p:nvPr/>
        </p:nvSpPr>
        <p:spPr>
          <a:xfrm>
            <a:off x="4754880" y="3127248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Esperado: R$ 1.773.857.820 + R$ 50.177.630 = R$ 1.824.035.450</a:t>
            </a:r>
            <a:endParaRPr lang="en-US" sz="800" dirty="0"/>
          </a:p>
        </p:txBody>
      </p:sp>
      <p:sp>
        <p:nvSpPr>
          <p:cNvPr id="39" name="Text 35"/>
          <p:cNvSpPr/>
          <p:nvPr/>
        </p:nvSpPr>
        <p:spPr>
          <a:xfrm>
            <a:off x="4754880" y="3529584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Registrado: R$ 1.800.498.696</a:t>
            </a:r>
            <a:endParaRPr lang="en-US" sz="800" dirty="0"/>
          </a:p>
        </p:txBody>
      </p:sp>
      <p:sp>
        <p:nvSpPr>
          <p:cNvPr id="40" name="Text 36"/>
          <p:cNvSpPr/>
          <p:nvPr/>
        </p:nvSpPr>
        <p:spPr>
          <a:xfrm>
            <a:off x="4754880" y="3931920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Diferença sem justificativa: R$ 23.536.754</a:t>
            </a:r>
            <a:endParaRPr lang="en-US" sz="800" dirty="0"/>
          </a:p>
        </p:txBody>
      </p:sp>
      <p:sp>
        <p:nvSpPr>
          <p:cNvPr id="41" name="Text 37"/>
          <p:cNvSpPr/>
          <p:nvPr/>
        </p:nvSpPr>
        <p:spPr>
          <a:xfrm>
            <a:off x="4754880" y="4334256"/>
            <a:ext cx="4133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Plano de Ação: memória de cálculo (roll-forward) do PL</a:t>
            </a:r>
            <a:endParaRPr lang="en-US" sz="800" dirty="0"/>
          </a:p>
        </p:txBody>
      </p:sp>
      <p:pic>
        <p:nvPicPr>
          <p:cNvPr id="42" name="Image 1" descr="/home/claude/logo_coges.png">
            <a:extLst>
              <a:ext uri="{FF2B5EF4-FFF2-40B4-BE49-F238E27FC236}">
                <a16:creationId xmlns:a16="http://schemas.microsoft.com/office/drawing/2014/main" id="{12D6809F-E986-2920-63B5-EA0B1DD70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246" y="61722"/>
            <a:ext cx="1281466" cy="486918"/>
          </a:xfrm>
          <a:prstGeom prst="rect">
            <a:avLst/>
          </a:prstGeom>
        </p:spPr>
      </p:pic>
      <p:pic>
        <p:nvPicPr>
          <p:cNvPr id="43" name="Image 1" descr="/home/claude/logo_coges.png">
            <a:extLst>
              <a:ext uri="{FF2B5EF4-FFF2-40B4-BE49-F238E27FC236}">
                <a16:creationId xmlns:a16="http://schemas.microsoft.com/office/drawing/2014/main" id="{BFAC2832-CEC9-22D3-FA47-43966F229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4608"/>
            <a:ext cx="859536" cy="27889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C8A848"/>
          </a:solidFill>
          <a:ln w="12700">
            <a:solidFill>
              <a:srgbClr val="C8A84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CAERD/RO · Acórdão TCE-RO AC1-TC 00205/26 · Processo 03050/24 · 01/05/2026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14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— Plano de Ação: 4 Determinações Obrigatórias — Inciso V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Prazo: 28/10/2026 (180 dias do Acórdão) · Descumprimento = multa art. 55 IV LC 154/96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8741664" cy="274320"/>
          </a:xfrm>
          <a:prstGeom prst="rect">
            <a:avLst/>
          </a:prstGeom>
          <a:solidFill>
            <a:srgbClr val="7A0010"/>
          </a:solidFill>
          <a:ln w="12700">
            <a:solidFill>
              <a:srgbClr val="7A001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7"/>
          <p:cNvSpPr/>
          <p:nvPr/>
        </p:nvSpPr>
        <p:spPr>
          <a:xfrm>
            <a:off x="292608" y="71323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Ofício ao Diretor-Presidente da CAERD: apresentar PLANO DE AÇÃO com cronograma, responsáveis e evidências até 28/10/2026</a:t>
            </a:r>
            <a:endParaRPr lang="en-US" sz="900" dirty="0"/>
          </a:p>
        </p:txBody>
      </p:sp>
      <p:sp>
        <p:nvSpPr>
          <p:cNvPr id="12" name="Shape 8"/>
          <p:cNvSpPr/>
          <p:nvPr/>
        </p:nvSpPr>
        <p:spPr>
          <a:xfrm>
            <a:off x="201168" y="1042416"/>
            <a:ext cx="8741664" cy="841248"/>
          </a:xfrm>
          <a:prstGeom prst="rect">
            <a:avLst/>
          </a:prstGeom>
          <a:solidFill>
            <a:srgbClr val="F5EAE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Shape 9"/>
          <p:cNvSpPr/>
          <p:nvPr/>
        </p:nvSpPr>
        <p:spPr>
          <a:xfrm>
            <a:off x="201168" y="1042416"/>
            <a:ext cx="347472" cy="841248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0"/>
          <p:cNvSpPr/>
          <p:nvPr/>
        </p:nvSpPr>
        <p:spPr>
          <a:xfrm>
            <a:off x="201168" y="1042416"/>
            <a:ext cx="347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603504" y="1097280"/>
            <a:ext cx="82113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 de Recuperabilidade (Impairment)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603504" y="1371600"/>
            <a:ext cx="8211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Incorporar formalmente nas demonstrações do exercício 2026, com nota explicativa específica sobre a metodologia aplicada pela FIA e os resultados obtidos. Base: Lei 6.404/76 art. 183 §3º.</a:t>
            </a:r>
            <a:endParaRPr lang="en-US" sz="800" dirty="0"/>
          </a:p>
        </p:txBody>
      </p:sp>
      <p:sp>
        <p:nvSpPr>
          <p:cNvPr id="17" name="Shape 13"/>
          <p:cNvSpPr/>
          <p:nvPr/>
        </p:nvSpPr>
        <p:spPr>
          <a:xfrm>
            <a:off x="201168" y="1956816"/>
            <a:ext cx="8741664" cy="841248"/>
          </a:xfrm>
          <a:prstGeom prst="rect">
            <a:avLst/>
          </a:prstGeom>
          <a:solidFill>
            <a:srgbClr val="FAF0E8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Shape 14"/>
          <p:cNvSpPr/>
          <p:nvPr/>
        </p:nvSpPr>
        <p:spPr>
          <a:xfrm>
            <a:off x="201168" y="1956816"/>
            <a:ext cx="347472" cy="841248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5"/>
          <p:cNvSpPr/>
          <p:nvPr/>
        </p:nvSpPr>
        <p:spPr>
          <a:xfrm>
            <a:off x="201168" y="1956816"/>
            <a:ext cx="347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603504" y="2011680"/>
            <a:ext cx="82113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 do Ativo Imobilizado</a:t>
            </a:r>
            <a:endParaRPr lang="en-US" sz="950" dirty="0"/>
          </a:p>
        </p:txBody>
      </p:sp>
      <p:sp>
        <p:nvSpPr>
          <p:cNvPr id="21" name="Text 17"/>
          <p:cNvSpPr/>
          <p:nvPr/>
        </p:nvSpPr>
        <p:spPr>
          <a:xfrm>
            <a:off x="603504" y="2286000"/>
            <a:ext cx="8211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Conciliar integralmente o ativo imobilizado, inclusive o subgrupo 'obras em andamento', com trilha documental consistente. Eliminar divergência de R$ 22.803.833 nos imóveis e R$ 10.803.770 nos móveis.</a:t>
            </a:r>
            <a:endParaRPr lang="en-US" sz="800" dirty="0"/>
          </a:p>
        </p:txBody>
      </p:sp>
      <p:sp>
        <p:nvSpPr>
          <p:cNvPr id="22" name="Shape 18"/>
          <p:cNvSpPr/>
          <p:nvPr/>
        </p:nvSpPr>
        <p:spPr>
          <a:xfrm>
            <a:off x="201168" y="2871216"/>
            <a:ext cx="8741664" cy="841248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Shape 19"/>
          <p:cNvSpPr/>
          <p:nvPr/>
        </p:nvSpPr>
        <p:spPr>
          <a:xfrm>
            <a:off x="201168" y="2871216"/>
            <a:ext cx="347472" cy="841248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0"/>
          <p:cNvSpPr/>
          <p:nvPr/>
        </p:nvSpPr>
        <p:spPr>
          <a:xfrm>
            <a:off x="201168" y="2871216"/>
            <a:ext cx="347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603504" y="2926080"/>
            <a:ext cx="82113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Memória de Cálculo (Roll-Forward) do PL</a:t>
            </a:r>
            <a:endParaRPr lang="en-US" sz="950" dirty="0"/>
          </a:p>
        </p:txBody>
      </p:sp>
      <p:sp>
        <p:nvSpPr>
          <p:cNvPr id="26" name="Text 22"/>
          <p:cNvSpPr/>
          <p:nvPr/>
        </p:nvSpPr>
        <p:spPr>
          <a:xfrm>
            <a:off x="603504" y="3200400"/>
            <a:ext cx="8211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Apresentar memória de cálculo detalhada do patrimônio líquido e prejuízos acumulados, justificando a diferença de R$ 23.536.754 entre o valor esperado (R$ 1.824.035.450) e o registrado (R$ 1.800.498.696).</a:t>
            </a:r>
            <a:endParaRPr lang="en-US" sz="800" dirty="0"/>
          </a:p>
        </p:txBody>
      </p:sp>
      <p:sp>
        <p:nvSpPr>
          <p:cNvPr id="27" name="Shape 23"/>
          <p:cNvSpPr/>
          <p:nvPr/>
        </p:nvSpPr>
        <p:spPr>
          <a:xfrm>
            <a:off x="201168" y="3785616"/>
            <a:ext cx="8741664" cy="841248"/>
          </a:xfrm>
          <a:prstGeom prst="rect">
            <a:avLst/>
          </a:prstGeom>
          <a:solidFill>
            <a:srgbClr val="EAF4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Shape 24"/>
          <p:cNvSpPr/>
          <p:nvPr/>
        </p:nvSpPr>
        <p:spPr>
          <a:xfrm>
            <a:off x="201168" y="3785616"/>
            <a:ext cx="347472" cy="841248"/>
          </a:xfrm>
          <a:prstGeom prst="rect">
            <a:avLst/>
          </a:prstGeom>
          <a:solidFill>
            <a:srgbClr val="1B4A3A"/>
          </a:solidFill>
          <a:ln w="12700">
            <a:solidFill>
              <a:srgbClr val="1B4A3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5"/>
          <p:cNvSpPr/>
          <p:nvPr/>
        </p:nvSpPr>
        <p:spPr>
          <a:xfrm>
            <a:off x="201168" y="3785616"/>
            <a:ext cx="3474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d)</a:t>
            </a:r>
            <a:endParaRPr lang="en-US" sz="1300" dirty="0"/>
          </a:p>
        </p:txBody>
      </p:sp>
      <p:sp>
        <p:nvSpPr>
          <p:cNvPr id="30" name="Text 26"/>
          <p:cNvSpPr/>
          <p:nvPr/>
        </p:nvSpPr>
        <p:spPr>
          <a:xfrm>
            <a:off x="603504" y="3840480"/>
            <a:ext cx="82113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Rotinas do Ciclo de Receita</a:t>
            </a:r>
            <a:endParaRPr lang="en-US" sz="950" dirty="0"/>
          </a:p>
        </p:txBody>
      </p:sp>
      <p:sp>
        <p:nvSpPr>
          <p:cNvPr id="31" name="Text 27"/>
          <p:cNvSpPr/>
          <p:nvPr/>
        </p:nvSpPr>
        <p:spPr>
          <a:xfrm>
            <a:off x="603504" y="4114800"/>
            <a:ext cx="8211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 rotinas de conciliação e controle das contas transitórias do ciclo da receita, com adequada evidenciação em notas explicativas das demonstrações financeiras da CAERD.</a:t>
            </a:r>
            <a:endParaRPr lang="en-US" sz="800" dirty="0"/>
          </a:p>
        </p:txBody>
      </p:sp>
      <p:sp>
        <p:nvSpPr>
          <p:cNvPr id="32" name="Shape 28"/>
          <p:cNvSpPr/>
          <p:nvPr/>
        </p:nvSpPr>
        <p:spPr>
          <a:xfrm>
            <a:off x="201168" y="4663440"/>
            <a:ext cx="8741664" cy="164592"/>
          </a:xfrm>
          <a:prstGeom prst="rect">
            <a:avLst/>
          </a:prstGeom>
          <a:solidFill>
            <a:srgbClr val="FAF2DC"/>
          </a:solidFill>
          <a:ln w="6350">
            <a:solidFill>
              <a:srgbClr val="D8BC6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29"/>
          <p:cNvSpPr/>
          <p:nvPr/>
        </p:nvSpPr>
        <p:spPr>
          <a:xfrm>
            <a:off x="292608" y="466344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886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FATAL: 28/10/2026 · Inciso V do Acórdão AC1-TC 00205/26 · O descumprimento injustificado sujeita o Diretor-Presidente a multa nos termos do art. 55 IV da LC 154/96</a:t>
            </a:r>
            <a:endParaRPr lang="en-US" sz="750" dirty="0"/>
          </a:p>
        </p:txBody>
      </p:sp>
      <p:pic>
        <p:nvPicPr>
          <p:cNvPr id="34" name="Image 1" descr="/home/claude/logo_coges.png">
            <a:extLst>
              <a:ext uri="{FF2B5EF4-FFF2-40B4-BE49-F238E27FC236}">
                <a16:creationId xmlns:a16="http://schemas.microsoft.com/office/drawing/2014/main" id="{B2C0B11C-A63F-FF3F-5533-EE57D3CB8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232" y="14369"/>
            <a:ext cx="1481328" cy="475488"/>
          </a:xfrm>
          <a:prstGeom prst="rect">
            <a:avLst/>
          </a:prstGeom>
        </p:spPr>
      </p:pic>
      <p:pic>
        <p:nvPicPr>
          <p:cNvPr id="35" name="Image 1" descr="/home/claude/logo_coges.png">
            <a:extLst>
              <a:ext uri="{FF2B5EF4-FFF2-40B4-BE49-F238E27FC236}">
                <a16:creationId xmlns:a16="http://schemas.microsoft.com/office/drawing/2014/main" id="{8FAF67FC-D802-3A42-83DC-71C73A10F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pic>
        <p:nvPicPr>
          <p:cNvPr id="36" name="Image 1" descr="/home/claude/logo_coges.png">
            <a:extLst>
              <a:ext uri="{FF2B5EF4-FFF2-40B4-BE49-F238E27FC236}">
                <a16:creationId xmlns:a16="http://schemas.microsoft.com/office/drawing/2014/main" id="{8D17B3F3-7528-A94D-FD99-62DAC4FE4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4608"/>
            <a:ext cx="859536" cy="2788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01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Fundamentos: Contabilidade Pública × Privada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muda com o Decreto 30.663/2025 para a CAERD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31520"/>
            <a:ext cx="4187952" cy="3794760"/>
          </a:xfrm>
          <a:prstGeom prst="rect">
            <a:avLst/>
          </a:prstGeom>
          <a:solidFill>
            <a:srgbClr val="FFFDF5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31520"/>
            <a:ext cx="4187952" cy="329184"/>
          </a:xfrm>
          <a:prstGeom prst="rect">
            <a:avLst/>
          </a:prstGeom>
          <a:solidFill>
            <a:srgbClr val="FFE082"/>
          </a:solidFill>
          <a:ln w="12700">
            <a:solidFill>
              <a:srgbClr val="FFE08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74320" y="73152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  CONTABILIDADE PRIVADA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292608" y="111556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Regime de Competência (CPC/IFRS)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292608" y="148132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Foco em resultado — lucro/prejuízo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292608" y="184708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Plano de Contas próprio da empresa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292608" y="221284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Demonstrações: DRE, BP, DFC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292608" y="257860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Controle voltado ao acionista/mercado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292608" y="294436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Sem vínculo com orçamento (LOA)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292608" y="331012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Receita reconhecida pelo fato gerador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292608" y="3675888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Auditoria independente (CVM/CFC)</a:t>
            </a:r>
            <a:endParaRPr lang="en-US" sz="900" dirty="0"/>
          </a:p>
        </p:txBody>
      </p:sp>
      <p:sp>
        <p:nvSpPr>
          <p:cNvPr id="22" name="Shape 18"/>
          <p:cNvSpPr/>
          <p:nvPr/>
        </p:nvSpPr>
        <p:spPr>
          <a:xfrm>
            <a:off x="4663440" y="731520"/>
            <a:ext cx="4279392" cy="3794760"/>
          </a:xfrm>
          <a:prstGeom prst="rect">
            <a:avLst/>
          </a:prstGeom>
          <a:solidFill>
            <a:srgbClr val="EAF4EE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3" name="Shape 19"/>
          <p:cNvSpPr/>
          <p:nvPr/>
        </p:nvSpPr>
        <p:spPr>
          <a:xfrm>
            <a:off x="4663440" y="731520"/>
            <a:ext cx="4279392" cy="32918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0"/>
          <p:cNvSpPr/>
          <p:nvPr/>
        </p:nvSpPr>
        <p:spPr>
          <a:xfrm>
            <a:off x="4736592" y="731520"/>
            <a:ext cx="4133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 CONTABILIDADE PÚBLICA (CASP)</a:t>
            </a:r>
            <a:endParaRPr lang="en-US" sz="900" dirty="0"/>
          </a:p>
        </p:txBody>
      </p:sp>
      <p:sp>
        <p:nvSpPr>
          <p:cNvPr id="25" name="Text 21"/>
          <p:cNvSpPr/>
          <p:nvPr/>
        </p:nvSpPr>
        <p:spPr>
          <a:xfrm>
            <a:off x="4754880" y="111556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Regime Misto: orçamentário=caixa / patrimonial=competência</a:t>
            </a:r>
            <a:endParaRPr lang="en-US" sz="900" dirty="0"/>
          </a:p>
        </p:txBody>
      </p:sp>
      <p:sp>
        <p:nvSpPr>
          <p:cNvPr id="26" name="Text 22"/>
          <p:cNvSpPr/>
          <p:nvPr/>
        </p:nvSpPr>
        <p:spPr>
          <a:xfrm>
            <a:off x="4754880" y="148132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Foco no controle do patrimônio público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4754880" y="184708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PCASP — padronizado pelo STN/MF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4754880" y="221284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DCASP: Bal. Orç., Patrimonial, DVP, DFC</a:t>
            </a:r>
            <a:endParaRPr lang="en-US" sz="900" dirty="0"/>
          </a:p>
        </p:txBody>
      </p:sp>
      <p:sp>
        <p:nvSpPr>
          <p:cNvPr id="29" name="Text 25"/>
          <p:cNvSpPr/>
          <p:nvPr/>
        </p:nvSpPr>
        <p:spPr>
          <a:xfrm>
            <a:off x="4754880" y="257860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Controle voltado à sociedade e TCE/CGE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4754880" y="294436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Vinculado obrigatoriamente ao orçamento (LOA)</a:t>
            </a:r>
            <a:endParaRPr lang="en-US" sz="900" dirty="0"/>
          </a:p>
        </p:txBody>
      </p:sp>
      <p:sp>
        <p:nvSpPr>
          <p:cNvPr id="31" name="Text 27"/>
          <p:cNvSpPr/>
          <p:nvPr/>
        </p:nvSpPr>
        <p:spPr>
          <a:xfrm>
            <a:off x="4754880" y="331012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VPA e VPD — Variações Patrimoniais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4754880" y="367588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Conformidade contábil mensal — COGES/RO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CAERD/RO · Acórdão TCE-RO AC1-TC 00205/26 · Processo 03050/24 · 01/05/2026</a:t>
            </a:r>
            <a:endParaRPr lang="en-US" sz="680" dirty="0"/>
          </a:p>
        </p:txBody>
      </p:sp>
      <p:sp>
        <p:nvSpPr>
          <p:cNvPr id="6" name="Text 3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14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— Dados Financeiros 2023 + Achados Afastados + Alertas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Balanço Patrimonial e DRE verificados pelo TCE-RO · Lei 6.404/76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5669280" cy="237744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7"/>
          <p:cNvSpPr/>
          <p:nvPr/>
        </p:nvSpPr>
        <p:spPr>
          <a:xfrm>
            <a:off x="274320" y="713232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</a:t>
            </a:r>
            <a:endParaRPr lang="en-US" sz="700" dirty="0"/>
          </a:p>
        </p:txBody>
      </p:sp>
      <p:sp>
        <p:nvSpPr>
          <p:cNvPr id="12" name="Text 8"/>
          <p:cNvSpPr/>
          <p:nvPr/>
        </p:nvSpPr>
        <p:spPr>
          <a:xfrm>
            <a:off x="2286000" y="713232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3474720" y="713232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4663440" y="713232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VAR.</a:t>
            </a:r>
            <a:endParaRPr lang="en-US" sz="700" dirty="0"/>
          </a:p>
        </p:txBody>
      </p:sp>
      <p:sp>
        <p:nvSpPr>
          <p:cNvPr id="15" name="Shape 11"/>
          <p:cNvSpPr/>
          <p:nvPr/>
        </p:nvSpPr>
        <p:spPr>
          <a:xfrm>
            <a:off x="201168" y="978408"/>
            <a:ext cx="5669280" cy="438912"/>
          </a:xfrm>
          <a:prstGeom prst="rect">
            <a:avLst/>
          </a:prstGeom>
          <a:solidFill>
            <a:srgbClr val="EAF0FA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2"/>
          <p:cNvSpPr/>
          <p:nvPr/>
        </p:nvSpPr>
        <p:spPr>
          <a:xfrm>
            <a:off x="274320" y="10332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Ativo Total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286000" y="10332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R$ 414,5 M</a:t>
            </a:r>
            <a:endParaRPr lang="en-US" sz="800" dirty="0"/>
          </a:p>
        </p:txBody>
      </p:sp>
      <p:sp>
        <p:nvSpPr>
          <p:cNvPr id="18" name="Text 14"/>
          <p:cNvSpPr/>
          <p:nvPr/>
        </p:nvSpPr>
        <p:spPr>
          <a:xfrm>
            <a:off x="3474720" y="10332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R$ 383,6 M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4663440" y="10332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+8,06%</a:t>
            </a:r>
            <a:endParaRPr lang="en-US" sz="800" dirty="0"/>
          </a:p>
        </p:txBody>
      </p:sp>
      <p:sp>
        <p:nvSpPr>
          <p:cNvPr id="20" name="Shape 16"/>
          <p:cNvSpPr/>
          <p:nvPr/>
        </p:nvSpPr>
        <p:spPr>
          <a:xfrm>
            <a:off x="201168" y="1435608"/>
            <a:ext cx="5669280" cy="438912"/>
          </a:xfrm>
          <a:prstGeom prst="rect">
            <a:avLst/>
          </a:prstGeom>
          <a:solidFill>
            <a:srgbClr val="FFF5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274320" y="14904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Passivo Circulante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2286000" y="14904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R$ 145,6 M</a:t>
            </a:r>
            <a:endParaRPr lang="en-US" sz="800" dirty="0"/>
          </a:p>
        </p:txBody>
      </p:sp>
      <p:sp>
        <p:nvSpPr>
          <p:cNvPr id="23" name="Text 19"/>
          <p:cNvSpPr/>
          <p:nvPr/>
        </p:nvSpPr>
        <p:spPr>
          <a:xfrm>
            <a:off x="3474720" y="14904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R$ 143,5 M</a:t>
            </a:r>
            <a:endParaRPr lang="en-US" sz="800" dirty="0"/>
          </a:p>
        </p:txBody>
      </p:sp>
      <p:sp>
        <p:nvSpPr>
          <p:cNvPr id="24" name="Text 20"/>
          <p:cNvSpPr/>
          <p:nvPr/>
        </p:nvSpPr>
        <p:spPr>
          <a:xfrm>
            <a:off x="4663440" y="14904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+1,45%</a:t>
            </a:r>
            <a:endParaRPr lang="en-US" sz="800" dirty="0"/>
          </a:p>
        </p:txBody>
      </p:sp>
      <p:sp>
        <p:nvSpPr>
          <p:cNvPr id="25" name="Shape 21"/>
          <p:cNvSpPr/>
          <p:nvPr/>
        </p:nvSpPr>
        <p:spPr>
          <a:xfrm>
            <a:off x="201168" y="1892808"/>
            <a:ext cx="5669280" cy="438912"/>
          </a:xfrm>
          <a:prstGeom prst="rect">
            <a:avLst/>
          </a:prstGeom>
          <a:solidFill>
            <a:srgbClr val="FFF5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274320" y="19476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Passivo Não Circulante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2286000" y="19476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R$ 1.857,2 M</a:t>
            </a:r>
            <a:endParaRPr lang="en-US" sz="800" dirty="0"/>
          </a:p>
        </p:txBody>
      </p:sp>
      <p:sp>
        <p:nvSpPr>
          <p:cNvPr id="28" name="Text 24"/>
          <p:cNvSpPr/>
          <p:nvPr/>
        </p:nvSpPr>
        <p:spPr>
          <a:xfrm>
            <a:off x="3474720" y="19476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R$ 1.800,4 M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4663440" y="19476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+3,15%</a:t>
            </a:r>
            <a:endParaRPr lang="en-US" sz="800" dirty="0"/>
          </a:p>
        </p:txBody>
      </p:sp>
      <p:sp>
        <p:nvSpPr>
          <p:cNvPr id="30" name="Shape 26"/>
          <p:cNvSpPr/>
          <p:nvPr/>
        </p:nvSpPr>
        <p:spPr>
          <a:xfrm>
            <a:off x="201168" y="2350008"/>
            <a:ext cx="5669280" cy="438912"/>
          </a:xfrm>
          <a:prstGeom prst="rect">
            <a:avLst/>
          </a:prstGeom>
          <a:solidFill>
            <a:srgbClr val="FFF5F5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7"/>
          <p:cNvSpPr/>
          <p:nvPr/>
        </p:nvSpPr>
        <p:spPr>
          <a:xfrm>
            <a:off x="274320" y="24048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Prejuízos Acumulados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2286000" y="24048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–R$ 1.800,5 M</a:t>
            </a:r>
            <a:endParaRPr lang="en-US" sz="800" dirty="0"/>
          </a:p>
        </p:txBody>
      </p:sp>
      <p:sp>
        <p:nvSpPr>
          <p:cNvPr id="33" name="Text 29"/>
          <p:cNvSpPr/>
          <p:nvPr/>
        </p:nvSpPr>
        <p:spPr>
          <a:xfrm>
            <a:off x="3474720" y="24048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–R$ 1.773,9 M</a:t>
            </a:r>
            <a:endParaRPr lang="en-US" sz="800" dirty="0"/>
          </a:p>
        </p:txBody>
      </p:sp>
      <p:sp>
        <p:nvSpPr>
          <p:cNvPr id="34" name="Text 30"/>
          <p:cNvSpPr/>
          <p:nvPr/>
        </p:nvSpPr>
        <p:spPr>
          <a:xfrm>
            <a:off x="4663440" y="24048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–1,50%</a:t>
            </a:r>
            <a:endParaRPr lang="en-US" sz="800" dirty="0"/>
          </a:p>
        </p:txBody>
      </p:sp>
      <p:sp>
        <p:nvSpPr>
          <p:cNvPr id="35" name="Shape 31"/>
          <p:cNvSpPr/>
          <p:nvPr/>
        </p:nvSpPr>
        <p:spPr>
          <a:xfrm>
            <a:off x="201168" y="2807208"/>
            <a:ext cx="5669280" cy="438912"/>
          </a:xfrm>
          <a:prstGeom prst="rect">
            <a:avLst/>
          </a:prstGeom>
          <a:solidFill>
            <a:srgbClr val="FFF0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274320" y="28620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 (passivo a descoberto)</a:t>
            </a:r>
            <a:endParaRPr lang="en-US" sz="800" dirty="0"/>
          </a:p>
        </p:txBody>
      </p:sp>
      <p:sp>
        <p:nvSpPr>
          <p:cNvPr id="37" name="Text 33"/>
          <p:cNvSpPr/>
          <p:nvPr/>
        </p:nvSpPr>
        <p:spPr>
          <a:xfrm>
            <a:off x="2286000" y="28620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–R$ 1.588,3 M</a:t>
            </a:r>
            <a:endParaRPr lang="en-US" sz="800" dirty="0"/>
          </a:p>
        </p:txBody>
      </p:sp>
      <p:sp>
        <p:nvSpPr>
          <p:cNvPr id="38" name="Text 34"/>
          <p:cNvSpPr/>
          <p:nvPr/>
        </p:nvSpPr>
        <p:spPr>
          <a:xfrm>
            <a:off x="3474720" y="28620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–R$ 1.560,4 M</a:t>
            </a:r>
            <a:endParaRPr lang="en-US" sz="800" dirty="0"/>
          </a:p>
        </p:txBody>
      </p:sp>
      <p:sp>
        <p:nvSpPr>
          <p:cNvPr id="39" name="Text 35"/>
          <p:cNvSpPr/>
          <p:nvPr/>
        </p:nvSpPr>
        <p:spPr>
          <a:xfrm>
            <a:off x="4663440" y="28620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–1,79%</a:t>
            </a:r>
            <a:endParaRPr lang="en-US" sz="800" dirty="0"/>
          </a:p>
        </p:txBody>
      </p:sp>
      <p:sp>
        <p:nvSpPr>
          <p:cNvPr id="40" name="Shape 36"/>
          <p:cNvSpPr/>
          <p:nvPr/>
        </p:nvSpPr>
        <p:spPr>
          <a:xfrm>
            <a:off x="201168" y="3264408"/>
            <a:ext cx="5669280" cy="438912"/>
          </a:xfrm>
          <a:prstGeom prst="rect">
            <a:avLst/>
          </a:prstGeom>
          <a:solidFill>
            <a:srgbClr val="EAF3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7"/>
          <p:cNvSpPr/>
          <p:nvPr/>
        </p:nvSpPr>
        <p:spPr>
          <a:xfrm>
            <a:off x="274320" y="33192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Receita Líquida</a:t>
            </a:r>
            <a:endParaRPr lang="en-US" sz="800" dirty="0"/>
          </a:p>
        </p:txBody>
      </p:sp>
      <p:sp>
        <p:nvSpPr>
          <p:cNvPr id="42" name="Text 38"/>
          <p:cNvSpPr/>
          <p:nvPr/>
        </p:nvSpPr>
        <p:spPr>
          <a:xfrm>
            <a:off x="2286000" y="33192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R$ 146,2 M</a:t>
            </a:r>
            <a:endParaRPr lang="en-US" sz="800" dirty="0"/>
          </a:p>
        </p:txBody>
      </p:sp>
      <p:sp>
        <p:nvSpPr>
          <p:cNvPr id="43" name="Text 39"/>
          <p:cNvSpPr/>
          <p:nvPr/>
        </p:nvSpPr>
        <p:spPr>
          <a:xfrm>
            <a:off x="3474720" y="33192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R$ 118,7 M</a:t>
            </a:r>
            <a:endParaRPr lang="en-US" sz="800" dirty="0"/>
          </a:p>
        </p:txBody>
      </p:sp>
      <p:sp>
        <p:nvSpPr>
          <p:cNvPr id="44" name="Text 40"/>
          <p:cNvSpPr/>
          <p:nvPr/>
        </p:nvSpPr>
        <p:spPr>
          <a:xfrm>
            <a:off x="4663440" y="33192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+23,16% ✅</a:t>
            </a:r>
            <a:endParaRPr lang="en-US" sz="800" dirty="0"/>
          </a:p>
        </p:txBody>
      </p:sp>
      <p:sp>
        <p:nvSpPr>
          <p:cNvPr id="45" name="Shape 41"/>
          <p:cNvSpPr/>
          <p:nvPr/>
        </p:nvSpPr>
        <p:spPr>
          <a:xfrm>
            <a:off x="201168" y="3721608"/>
            <a:ext cx="5669280" cy="438912"/>
          </a:xfrm>
          <a:prstGeom prst="rect">
            <a:avLst/>
          </a:prstGeom>
          <a:solidFill>
            <a:srgbClr val="EAF3EE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2"/>
          <p:cNvSpPr/>
          <p:nvPr/>
        </p:nvSpPr>
        <p:spPr>
          <a:xfrm>
            <a:off x="274320" y="37764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Prejuízo Líquido</a:t>
            </a:r>
            <a:endParaRPr lang="en-US" sz="800" dirty="0"/>
          </a:p>
        </p:txBody>
      </p:sp>
      <p:sp>
        <p:nvSpPr>
          <p:cNvPr id="47" name="Text 43"/>
          <p:cNvSpPr/>
          <p:nvPr/>
        </p:nvSpPr>
        <p:spPr>
          <a:xfrm>
            <a:off x="2286000" y="37764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–R$ 50,2 M</a:t>
            </a:r>
            <a:endParaRPr lang="en-US" sz="800" dirty="0"/>
          </a:p>
        </p:txBody>
      </p:sp>
      <p:sp>
        <p:nvSpPr>
          <p:cNvPr id="48" name="Text 44"/>
          <p:cNvSpPr/>
          <p:nvPr/>
        </p:nvSpPr>
        <p:spPr>
          <a:xfrm>
            <a:off x="3474720" y="37764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–R$ 88,3 M</a:t>
            </a:r>
            <a:endParaRPr lang="en-US" sz="800" dirty="0"/>
          </a:p>
        </p:txBody>
      </p:sp>
      <p:sp>
        <p:nvSpPr>
          <p:cNvPr id="49" name="Text 45"/>
          <p:cNvSpPr/>
          <p:nvPr/>
        </p:nvSpPr>
        <p:spPr>
          <a:xfrm>
            <a:off x="4663440" y="37764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–43,15% ✅</a:t>
            </a:r>
            <a:endParaRPr lang="en-US" sz="800" dirty="0"/>
          </a:p>
        </p:txBody>
      </p:sp>
      <p:sp>
        <p:nvSpPr>
          <p:cNvPr id="50" name="Shape 46"/>
          <p:cNvSpPr/>
          <p:nvPr/>
        </p:nvSpPr>
        <p:spPr>
          <a:xfrm>
            <a:off x="201168" y="4178808"/>
            <a:ext cx="5669280" cy="438912"/>
          </a:xfrm>
          <a:prstGeom prst="rect">
            <a:avLst/>
          </a:prstGeom>
          <a:solidFill>
            <a:srgbClr val="FFF0F0"/>
          </a:solidFill>
          <a:ln w="6350">
            <a:solidFill>
              <a:srgbClr val="E0DAD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Text 47"/>
          <p:cNvSpPr/>
          <p:nvPr/>
        </p:nvSpPr>
        <p:spPr>
          <a:xfrm>
            <a:off x="274320" y="42336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Caixa e Equivalentes</a:t>
            </a:r>
            <a:endParaRPr lang="en-US" sz="800" dirty="0"/>
          </a:p>
        </p:txBody>
      </p:sp>
      <p:sp>
        <p:nvSpPr>
          <p:cNvPr id="52" name="Text 48"/>
          <p:cNvSpPr/>
          <p:nvPr/>
        </p:nvSpPr>
        <p:spPr>
          <a:xfrm>
            <a:off x="2286000" y="42336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R$ 4,4 M</a:t>
            </a:r>
            <a:endParaRPr lang="en-US" sz="800" dirty="0"/>
          </a:p>
        </p:txBody>
      </p:sp>
      <p:sp>
        <p:nvSpPr>
          <p:cNvPr id="53" name="Text 49"/>
          <p:cNvSpPr/>
          <p:nvPr/>
        </p:nvSpPr>
        <p:spPr>
          <a:xfrm>
            <a:off x="3474720" y="42336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R$ 17,8 M</a:t>
            </a:r>
            <a:endParaRPr lang="en-US" sz="800" dirty="0"/>
          </a:p>
        </p:txBody>
      </p:sp>
      <p:sp>
        <p:nvSpPr>
          <p:cNvPr id="54" name="Text 50"/>
          <p:cNvSpPr/>
          <p:nvPr/>
        </p:nvSpPr>
        <p:spPr>
          <a:xfrm>
            <a:off x="4663440" y="4233672"/>
            <a:ext cx="11338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–75,17% ⚠️</a:t>
            </a:r>
            <a:endParaRPr lang="en-US" sz="800" dirty="0"/>
          </a:p>
        </p:txBody>
      </p:sp>
      <p:sp>
        <p:nvSpPr>
          <p:cNvPr id="55" name="Shape 51"/>
          <p:cNvSpPr/>
          <p:nvPr/>
        </p:nvSpPr>
        <p:spPr>
          <a:xfrm>
            <a:off x="5961888" y="713232"/>
            <a:ext cx="2980944" cy="237744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6" name="Text 52"/>
          <p:cNvSpPr/>
          <p:nvPr/>
        </p:nvSpPr>
        <p:spPr>
          <a:xfrm>
            <a:off x="6035040" y="713232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ACHADOS AFASTADOS</a:t>
            </a:r>
            <a:endParaRPr lang="en-US" sz="850" dirty="0"/>
          </a:p>
        </p:txBody>
      </p:sp>
      <p:sp>
        <p:nvSpPr>
          <p:cNvPr id="57" name="Shape 53"/>
          <p:cNvSpPr/>
          <p:nvPr/>
        </p:nvSpPr>
        <p:spPr>
          <a:xfrm>
            <a:off x="5961888" y="978408"/>
            <a:ext cx="2980944" cy="512064"/>
          </a:xfrm>
          <a:prstGeom prst="rect">
            <a:avLst/>
          </a:prstGeom>
          <a:solidFill>
            <a:srgbClr val="EAF4EE"/>
          </a:solidFill>
          <a:ln w="6350">
            <a:solidFill>
              <a:srgbClr val="9CCAB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8" name="Text 54"/>
          <p:cNvSpPr/>
          <p:nvPr/>
        </p:nvSpPr>
        <p:spPr>
          <a:xfrm>
            <a:off x="6016752" y="1014984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</a:t>
            </a:r>
            <a:endParaRPr lang="en-US" sz="850" dirty="0"/>
          </a:p>
        </p:txBody>
      </p:sp>
      <p:sp>
        <p:nvSpPr>
          <p:cNvPr id="59" name="Text 55"/>
          <p:cNvSpPr/>
          <p:nvPr/>
        </p:nvSpPr>
        <p:spPr>
          <a:xfrm>
            <a:off x="6601968" y="1014984"/>
            <a:ext cx="2286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 13.460/17: portal verificado em fev/2025 ✅</a:t>
            </a:r>
            <a:endParaRPr lang="en-US" sz="750" dirty="0"/>
          </a:p>
        </p:txBody>
      </p:sp>
      <p:sp>
        <p:nvSpPr>
          <p:cNvPr id="60" name="Shape 56"/>
          <p:cNvSpPr/>
          <p:nvPr/>
        </p:nvSpPr>
        <p:spPr>
          <a:xfrm>
            <a:off x="5961888" y="1527048"/>
            <a:ext cx="2980944" cy="512064"/>
          </a:xfrm>
          <a:prstGeom prst="rect">
            <a:avLst/>
          </a:prstGeom>
          <a:solidFill>
            <a:srgbClr val="EAF4EE"/>
          </a:solidFill>
          <a:ln w="6350">
            <a:solidFill>
              <a:srgbClr val="9CCAB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1" name="Text 57"/>
          <p:cNvSpPr/>
          <p:nvPr/>
        </p:nvSpPr>
        <p:spPr>
          <a:xfrm>
            <a:off x="6016752" y="1563624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A5</a:t>
            </a:r>
            <a:endParaRPr lang="en-US" sz="850" dirty="0"/>
          </a:p>
        </p:txBody>
      </p:sp>
      <p:sp>
        <p:nvSpPr>
          <p:cNvPr id="62" name="Text 58"/>
          <p:cNvSpPr/>
          <p:nvPr/>
        </p:nvSpPr>
        <p:spPr>
          <a:xfrm>
            <a:off x="6601968" y="1563624"/>
            <a:ext cx="2286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Decisões TCE: prática alinhada setor saneamento ✅</a:t>
            </a:r>
            <a:endParaRPr lang="en-US" sz="750" dirty="0"/>
          </a:p>
        </p:txBody>
      </p:sp>
      <p:sp>
        <p:nvSpPr>
          <p:cNvPr id="63" name="Shape 59"/>
          <p:cNvSpPr/>
          <p:nvPr/>
        </p:nvSpPr>
        <p:spPr>
          <a:xfrm>
            <a:off x="5961888" y="2075688"/>
            <a:ext cx="2980944" cy="512064"/>
          </a:xfrm>
          <a:prstGeom prst="rect">
            <a:avLst/>
          </a:prstGeom>
          <a:solidFill>
            <a:srgbClr val="EAF4EE"/>
          </a:solidFill>
          <a:ln w="6350">
            <a:solidFill>
              <a:srgbClr val="9CCAB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4" name="Text 60"/>
          <p:cNvSpPr/>
          <p:nvPr/>
        </p:nvSpPr>
        <p:spPr>
          <a:xfrm>
            <a:off x="6016752" y="2112264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A6</a:t>
            </a:r>
            <a:endParaRPr lang="en-US" sz="850" dirty="0"/>
          </a:p>
        </p:txBody>
      </p:sp>
      <p:sp>
        <p:nvSpPr>
          <p:cNvPr id="65" name="Text 61"/>
          <p:cNvSpPr/>
          <p:nvPr/>
        </p:nvSpPr>
        <p:spPr>
          <a:xfrm>
            <a:off x="6601968" y="2112264"/>
            <a:ext cx="2286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Passivos no BP: dívidas negociadas RFB 2024 ✅</a:t>
            </a:r>
            <a:endParaRPr lang="en-US" sz="750" dirty="0"/>
          </a:p>
        </p:txBody>
      </p:sp>
      <p:sp>
        <p:nvSpPr>
          <p:cNvPr id="66" name="Shape 62"/>
          <p:cNvSpPr/>
          <p:nvPr/>
        </p:nvSpPr>
        <p:spPr>
          <a:xfrm>
            <a:off x="5961888" y="2624328"/>
            <a:ext cx="2980944" cy="512064"/>
          </a:xfrm>
          <a:prstGeom prst="rect">
            <a:avLst/>
          </a:prstGeom>
          <a:solidFill>
            <a:srgbClr val="EAF4EE"/>
          </a:solidFill>
          <a:ln w="6350">
            <a:solidFill>
              <a:srgbClr val="9CCAB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7" name="Text 63"/>
          <p:cNvSpPr/>
          <p:nvPr/>
        </p:nvSpPr>
        <p:spPr>
          <a:xfrm>
            <a:off x="6016752" y="2660904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MULTA</a:t>
            </a:r>
            <a:endParaRPr lang="en-US" sz="850" dirty="0"/>
          </a:p>
        </p:txBody>
      </p:sp>
      <p:sp>
        <p:nvSpPr>
          <p:cNvPr id="68" name="Text 64"/>
          <p:cNvSpPr/>
          <p:nvPr/>
        </p:nvSpPr>
        <p:spPr>
          <a:xfrm>
            <a:off x="6601968" y="2660904"/>
            <a:ext cx="2286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AFASTADA para todos — LINDB arts. 22 e 28 ✅</a:t>
            </a:r>
            <a:endParaRPr lang="en-US" sz="750" dirty="0"/>
          </a:p>
        </p:txBody>
      </p:sp>
      <p:sp>
        <p:nvSpPr>
          <p:cNvPr id="69" name="Shape 65"/>
          <p:cNvSpPr/>
          <p:nvPr/>
        </p:nvSpPr>
        <p:spPr>
          <a:xfrm>
            <a:off x="164592" y="4690872"/>
            <a:ext cx="8741664" cy="438912"/>
          </a:xfrm>
          <a:prstGeom prst="rect">
            <a:avLst/>
          </a:prstGeom>
          <a:solidFill>
            <a:srgbClr val="F5EAEA"/>
          </a:solidFill>
          <a:ln w="9525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0" name="Text 66"/>
          <p:cNvSpPr/>
          <p:nvPr/>
        </p:nvSpPr>
        <p:spPr>
          <a:xfrm>
            <a:off x="292608" y="4645152"/>
            <a:ext cx="8412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INCISO IX — ALERTA: Risco de continuidade e liquidez · Caixa caiu –75%: R$ 17,8M (2022) → R$ 4,4M (2023) · Recomendado fortalecimento da governança financeira à Administração CAERD, Governo RO e CGE</a:t>
            </a:r>
            <a:endParaRPr lang="en-US" sz="800" dirty="0"/>
          </a:p>
        </p:txBody>
      </p:sp>
      <p:pic>
        <p:nvPicPr>
          <p:cNvPr id="71" name="Image 1" descr="/home/claude/logo_coges.png">
            <a:extLst>
              <a:ext uri="{FF2B5EF4-FFF2-40B4-BE49-F238E27FC236}">
                <a16:creationId xmlns:a16="http://schemas.microsoft.com/office/drawing/2014/main" id="{4931A6F9-7C6F-A260-5B84-FB5654F1A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701" y="0"/>
            <a:ext cx="1481328" cy="4754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01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PCASP: As 8 Classes e Conceitos Fundamentais</a:t>
            </a:r>
            <a:endParaRPr lang="en-US" sz="1700" dirty="0"/>
          </a:p>
        </p:txBody>
      </p:sp>
      <p:sp>
        <p:nvSpPr>
          <p:cNvPr id="10" name="Shape 6"/>
          <p:cNvSpPr/>
          <p:nvPr/>
        </p:nvSpPr>
        <p:spPr>
          <a:xfrm>
            <a:off x="201168" y="713232"/>
            <a:ext cx="8741664" cy="274320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7"/>
          <p:cNvSpPr/>
          <p:nvPr/>
        </p:nvSpPr>
        <p:spPr>
          <a:xfrm>
            <a:off x="274320" y="7132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CL.</a:t>
            </a:r>
            <a:endParaRPr lang="en-US" sz="700" dirty="0"/>
          </a:p>
        </p:txBody>
      </p:sp>
      <p:sp>
        <p:nvSpPr>
          <p:cNvPr id="12" name="Text 8"/>
          <p:cNvSpPr/>
          <p:nvPr/>
        </p:nvSpPr>
        <p:spPr>
          <a:xfrm>
            <a:off x="640080" y="713232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2743200" y="71323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3931920" y="71323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CONCEITO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6858000" y="7132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9A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 NORMAL</a:t>
            </a:r>
            <a:endParaRPr lang="en-US" sz="700" dirty="0"/>
          </a:p>
        </p:txBody>
      </p:sp>
      <p:sp>
        <p:nvSpPr>
          <p:cNvPr id="16" name="Shape 12"/>
          <p:cNvSpPr/>
          <p:nvPr/>
        </p:nvSpPr>
        <p:spPr>
          <a:xfrm>
            <a:off x="201168" y="1005840"/>
            <a:ext cx="8741664" cy="438912"/>
          </a:xfrm>
          <a:prstGeom prst="rect">
            <a:avLst/>
          </a:prstGeom>
          <a:solidFill>
            <a:srgbClr val="EAF0F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274320" y="10058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8" name="Text 14"/>
          <p:cNvSpPr/>
          <p:nvPr/>
        </p:nvSpPr>
        <p:spPr>
          <a:xfrm>
            <a:off x="640080" y="10058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ATIVO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2743200" y="10058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Patrimonial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3931920" y="10058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Bens, direitos e créditos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6858000" y="10058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Devedor</a:t>
            </a:r>
            <a:endParaRPr lang="en-US" sz="800" dirty="0"/>
          </a:p>
        </p:txBody>
      </p:sp>
      <p:sp>
        <p:nvSpPr>
          <p:cNvPr id="22" name="Shape 18"/>
          <p:cNvSpPr/>
          <p:nvPr/>
        </p:nvSpPr>
        <p:spPr>
          <a:xfrm>
            <a:off x="201168" y="1463040"/>
            <a:ext cx="8741664" cy="438912"/>
          </a:xfrm>
          <a:prstGeom prst="rect">
            <a:avLst/>
          </a:prstGeom>
          <a:solidFill>
            <a:srgbClr val="FFF5EA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19"/>
          <p:cNvSpPr/>
          <p:nvPr/>
        </p:nvSpPr>
        <p:spPr>
          <a:xfrm>
            <a:off x="274320" y="14630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24" name="Text 20"/>
          <p:cNvSpPr/>
          <p:nvPr/>
        </p:nvSpPr>
        <p:spPr>
          <a:xfrm>
            <a:off x="640080" y="14630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PASSIVO E PL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2743200" y="14630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Patrimonial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3931920" y="14630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Obrigações e capital próprio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6858000" y="14630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Credor</a:t>
            </a:r>
            <a:endParaRPr lang="en-US" sz="800" dirty="0"/>
          </a:p>
        </p:txBody>
      </p:sp>
      <p:sp>
        <p:nvSpPr>
          <p:cNvPr id="28" name="Shape 24"/>
          <p:cNvSpPr/>
          <p:nvPr/>
        </p:nvSpPr>
        <p:spPr>
          <a:xfrm>
            <a:off x="201168" y="1920240"/>
            <a:ext cx="8741664" cy="438912"/>
          </a:xfrm>
          <a:prstGeom prst="rect">
            <a:avLst/>
          </a:prstGeom>
          <a:solidFill>
            <a:srgbClr val="FFF5F5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5"/>
          <p:cNvSpPr/>
          <p:nvPr/>
        </p:nvSpPr>
        <p:spPr>
          <a:xfrm>
            <a:off x="274320" y="19202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30" name="Text 26"/>
          <p:cNvSpPr/>
          <p:nvPr/>
        </p:nvSpPr>
        <p:spPr>
          <a:xfrm>
            <a:off x="640080" y="19202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VPD — Variações Dim.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2743200" y="19202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3931920" y="19202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 às Despesas/Custos</a:t>
            </a:r>
            <a:endParaRPr lang="en-US" sz="800" dirty="0"/>
          </a:p>
        </p:txBody>
      </p:sp>
      <p:sp>
        <p:nvSpPr>
          <p:cNvPr id="33" name="Text 29"/>
          <p:cNvSpPr/>
          <p:nvPr/>
        </p:nvSpPr>
        <p:spPr>
          <a:xfrm>
            <a:off x="6858000" y="19202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Devedor</a:t>
            </a:r>
            <a:endParaRPr lang="en-US" sz="800" dirty="0"/>
          </a:p>
        </p:txBody>
      </p:sp>
      <p:sp>
        <p:nvSpPr>
          <p:cNvPr id="34" name="Shape 30"/>
          <p:cNvSpPr/>
          <p:nvPr/>
        </p:nvSpPr>
        <p:spPr>
          <a:xfrm>
            <a:off x="201168" y="2377440"/>
            <a:ext cx="8741664" cy="438912"/>
          </a:xfrm>
          <a:prstGeom prst="rect">
            <a:avLst/>
          </a:prstGeom>
          <a:solidFill>
            <a:srgbClr val="EAF4EE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5" name="Text 31"/>
          <p:cNvSpPr/>
          <p:nvPr/>
        </p:nvSpPr>
        <p:spPr>
          <a:xfrm>
            <a:off x="274320" y="23774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36" name="Text 32"/>
          <p:cNvSpPr/>
          <p:nvPr/>
        </p:nvSpPr>
        <p:spPr>
          <a:xfrm>
            <a:off x="640080" y="23774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VPA — Variações Aum.</a:t>
            </a:r>
            <a:endParaRPr lang="en-US" sz="800" dirty="0"/>
          </a:p>
        </p:txBody>
      </p:sp>
      <p:sp>
        <p:nvSpPr>
          <p:cNvPr id="37" name="Text 33"/>
          <p:cNvSpPr/>
          <p:nvPr/>
        </p:nvSpPr>
        <p:spPr>
          <a:xfrm>
            <a:off x="2743200" y="23774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</a:t>
            </a:r>
            <a:endParaRPr lang="en-US" sz="800" dirty="0"/>
          </a:p>
        </p:txBody>
      </p:sp>
      <p:sp>
        <p:nvSpPr>
          <p:cNvPr id="38" name="Text 34"/>
          <p:cNvSpPr/>
          <p:nvPr/>
        </p:nvSpPr>
        <p:spPr>
          <a:xfrm>
            <a:off x="3931920" y="23774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 às Receitas</a:t>
            </a:r>
            <a:endParaRPr lang="en-US" sz="800" dirty="0"/>
          </a:p>
        </p:txBody>
      </p:sp>
      <p:sp>
        <p:nvSpPr>
          <p:cNvPr id="39" name="Text 35"/>
          <p:cNvSpPr/>
          <p:nvPr/>
        </p:nvSpPr>
        <p:spPr>
          <a:xfrm>
            <a:off x="6858000" y="23774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Credor</a:t>
            </a:r>
            <a:endParaRPr lang="en-US" sz="800" dirty="0"/>
          </a:p>
        </p:txBody>
      </p:sp>
      <p:sp>
        <p:nvSpPr>
          <p:cNvPr id="40" name="Shape 36"/>
          <p:cNvSpPr/>
          <p:nvPr/>
        </p:nvSpPr>
        <p:spPr>
          <a:xfrm>
            <a:off x="201168" y="2834640"/>
            <a:ext cx="8741664" cy="438912"/>
          </a:xfrm>
          <a:prstGeom prst="rect">
            <a:avLst/>
          </a:prstGeom>
          <a:solidFill>
            <a:srgbClr val="FAFFF0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7"/>
          <p:cNvSpPr/>
          <p:nvPr/>
        </p:nvSpPr>
        <p:spPr>
          <a:xfrm>
            <a:off x="274320" y="28346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  <p:sp>
        <p:nvSpPr>
          <p:cNvPr id="42" name="Text 38"/>
          <p:cNvSpPr/>
          <p:nvPr/>
        </p:nvSpPr>
        <p:spPr>
          <a:xfrm>
            <a:off x="640080" y="28346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 Aprovação</a:t>
            </a:r>
            <a:endParaRPr lang="en-US" sz="800" dirty="0"/>
          </a:p>
        </p:txBody>
      </p:sp>
      <p:sp>
        <p:nvSpPr>
          <p:cNvPr id="43" name="Text 39"/>
          <p:cNvSpPr/>
          <p:nvPr/>
        </p:nvSpPr>
        <p:spPr>
          <a:xfrm>
            <a:off x="2743200" y="28346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 Orç.</a:t>
            </a:r>
            <a:endParaRPr lang="en-US" sz="800" dirty="0"/>
          </a:p>
        </p:txBody>
      </p:sp>
      <p:sp>
        <p:nvSpPr>
          <p:cNvPr id="44" name="Text 40"/>
          <p:cNvSpPr/>
          <p:nvPr/>
        </p:nvSpPr>
        <p:spPr>
          <a:xfrm>
            <a:off x="3931920" y="28346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Previsão LOA e alterações</a:t>
            </a:r>
            <a:endParaRPr lang="en-US" sz="800" dirty="0"/>
          </a:p>
        </p:txBody>
      </p:sp>
      <p:sp>
        <p:nvSpPr>
          <p:cNvPr id="45" name="Text 41"/>
          <p:cNvSpPr/>
          <p:nvPr/>
        </p:nvSpPr>
        <p:spPr>
          <a:xfrm>
            <a:off x="6858000" y="28346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Credor</a:t>
            </a:r>
            <a:endParaRPr lang="en-US" sz="800" dirty="0"/>
          </a:p>
        </p:txBody>
      </p:sp>
      <p:sp>
        <p:nvSpPr>
          <p:cNvPr id="46" name="Shape 42"/>
          <p:cNvSpPr/>
          <p:nvPr/>
        </p:nvSpPr>
        <p:spPr>
          <a:xfrm>
            <a:off x="201168" y="3291840"/>
            <a:ext cx="8741664" cy="438912"/>
          </a:xfrm>
          <a:prstGeom prst="rect">
            <a:avLst/>
          </a:prstGeom>
          <a:solidFill>
            <a:srgbClr val="FAFFF0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Text 43"/>
          <p:cNvSpPr/>
          <p:nvPr/>
        </p:nvSpPr>
        <p:spPr>
          <a:xfrm>
            <a:off x="274320" y="32918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  <p:sp>
        <p:nvSpPr>
          <p:cNvPr id="48" name="Text 44"/>
          <p:cNvSpPr/>
          <p:nvPr/>
        </p:nvSpPr>
        <p:spPr>
          <a:xfrm>
            <a:off x="640080" y="32918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 Execução</a:t>
            </a:r>
            <a:endParaRPr lang="en-US" sz="800" dirty="0"/>
          </a:p>
        </p:txBody>
      </p:sp>
      <p:sp>
        <p:nvSpPr>
          <p:cNvPr id="49" name="Text 45"/>
          <p:cNvSpPr/>
          <p:nvPr/>
        </p:nvSpPr>
        <p:spPr>
          <a:xfrm>
            <a:off x="2743200" y="32918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 Orç.</a:t>
            </a:r>
            <a:endParaRPr lang="en-US" sz="800" dirty="0"/>
          </a:p>
        </p:txBody>
      </p:sp>
      <p:sp>
        <p:nvSpPr>
          <p:cNvPr id="50" name="Text 46"/>
          <p:cNvSpPr/>
          <p:nvPr/>
        </p:nvSpPr>
        <p:spPr>
          <a:xfrm>
            <a:off x="3931920" y="32918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Empenhos, liquidações, pagamentos</a:t>
            </a:r>
            <a:endParaRPr lang="en-US" sz="800" dirty="0"/>
          </a:p>
        </p:txBody>
      </p:sp>
      <p:sp>
        <p:nvSpPr>
          <p:cNvPr id="51" name="Text 47"/>
          <p:cNvSpPr/>
          <p:nvPr/>
        </p:nvSpPr>
        <p:spPr>
          <a:xfrm>
            <a:off x="6858000" y="32918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Devedor</a:t>
            </a:r>
            <a:endParaRPr lang="en-US" sz="800" dirty="0"/>
          </a:p>
        </p:txBody>
      </p:sp>
      <p:sp>
        <p:nvSpPr>
          <p:cNvPr id="52" name="Shape 48"/>
          <p:cNvSpPr/>
          <p:nvPr/>
        </p:nvSpPr>
        <p:spPr>
          <a:xfrm>
            <a:off x="201168" y="3749040"/>
            <a:ext cx="8741664" cy="438912"/>
          </a:xfrm>
          <a:prstGeom prst="rect">
            <a:avLst/>
          </a:prstGeom>
          <a:solidFill>
            <a:srgbClr val="F8F8F8"/>
          </a:solidFill>
          <a:ln w="635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49"/>
          <p:cNvSpPr/>
          <p:nvPr/>
        </p:nvSpPr>
        <p:spPr>
          <a:xfrm>
            <a:off x="274320" y="37490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00" dirty="0"/>
          </a:p>
        </p:txBody>
      </p:sp>
      <p:sp>
        <p:nvSpPr>
          <p:cNvPr id="54" name="Text 50"/>
          <p:cNvSpPr/>
          <p:nvPr/>
        </p:nvSpPr>
        <p:spPr>
          <a:xfrm>
            <a:off x="640080" y="37490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Controles Devedores</a:t>
            </a:r>
            <a:endParaRPr lang="en-US" sz="800" dirty="0"/>
          </a:p>
        </p:txBody>
      </p:sp>
      <p:sp>
        <p:nvSpPr>
          <p:cNvPr id="55" name="Text 51"/>
          <p:cNvSpPr/>
          <p:nvPr/>
        </p:nvSpPr>
        <p:spPr>
          <a:xfrm>
            <a:off x="2743200" y="37490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Compensação</a:t>
            </a:r>
            <a:endParaRPr lang="en-US" sz="800" dirty="0"/>
          </a:p>
        </p:txBody>
      </p:sp>
      <p:sp>
        <p:nvSpPr>
          <p:cNvPr id="56" name="Text 52"/>
          <p:cNvSpPr/>
          <p:nvPr/>
        </p:nvSpPr>
        <p:spPr>
          <a:xfrm>
            <a:off x="3931920" y="37490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potenciais, garantias</a:t>
            </a:r>
            <a:endParaRPr lang="en-US" sz="800" dirty="0"/>
          </a:p>
        </p:txBody>
      </p:sp>
      <p:sp>
        <p:nvSpPr>
          <p:cNvPr id="57" name="Text 53"/>
          <p:cNvSpPr/>
          <p:nvPr/>
        </p:nvSpPr>
        <p:spPr>
          <a:xfrm>
            <a:off x="6858000" y="37490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Devedor</a:t>
            </a:r>
            <a:endParaRPr lang="en-US" sz="800" dirty="0"/>
          </a:p>
        </p:txBody>
      </p:sp>
      <p:sp>
        <p:nvSpPr>
          <p:cNvPr id="58" name="Shape 54"/>
          <p:cNvSpPr/>
          <p:nvPr/>
        </p:nvSpPr>
        <p:spPr>
          <a:xfrm>
            <a:off x="201168" y="4206240"/>
            <a:ext cx="8741664" cy="438912"/>
          </a:xfrm>
          <a:prstGeom prst="rect">
            <a:avLst/>
          </a:prstGeom>
          <a:solidFill>
            <a:srgbClr val="F8F8F8"/>
          </a:solidFill>
          <a:ln w="12700">
            <a:solidFill>
              <a:srgbClr val="E8E4D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9" name="Text 55"/>
          <p:cNvSpPr/>
          <p:nvPr/>
        </p:nvSpPr>
        <p:spPr>
          <a:xfrm>
            <a:off x="274320" y="420624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00" dirty="0"/>
          </a:p>
        </p:txBody>
      </p:sp>
      <p:sp>
        <p:nvSpPr>
          <p:cNvPr id="60" name="Text 56"/>
          <p:cNvSpPr/>
          <p:nvPr/>
        </p:nvSpPr>
        <p:spPr>
          <a:xfrm>
            <a:off x="640080" y="4206240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Controles Credores</a:t>
            </a:r>
            <a:endParaRPr lang="en-US" sz="800" dirty="0"/>
          </a:p>
        </p:txBody>
      </p:sp>
      <p:sp>
        <p:nvSpPr>
          <p:cNvPr id="61" name="Text 57"/>
          <p:cNvSpPr/>
          <p:nvPr/>
        </p:nvSpPr>
        <p:spPr>
          <a:xfrm>
            <a:off x="2743200" y="42062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Compensação</a:t>
            </a:r>
            <a:endParaRPr lang="en-US" sz="800" dirty="0"/>
          </a:p>
        </p:txBody>
      </p:sp>
      <p:sp>
        <p:nvSpPr>
          <p:cNvPr id="62" name="Text 58"/>
          <p:cNvSpPr/>
          <p:nvPr/>
        </p:nvSpPr>
        <p:spPr>
          <a:xfrm>
            <a:off x="3931920" y="420624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Contrapartida das Cl.7</a:t>
            </a:r>
            <a:endParaRPr lang="en-US" sz="800" dirty="0"/>
          </a:p>
        </p:txBody>
      </p:sp>
      <p:sp>
        <p:nvSpPr>
          <p:cNvPr id="63" name="Text 59"/>
          <p:cNvSpPr/>
          <p:nvPr/>
        </p:nvSpPr>
        <p:spPr>
          <a:xfrm>
            <a:off x="6858000" y="42062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Credor</a:t>
            </a:r>
            <a:endParaRPr lang="en-US" sz="800" dirty="0"/>
          </a:p>
        </p:txBody>
      </p:sp>
      <p:sp>
        <p:nvSpPr>
          <p:cNvPr id="64" name="Shape 60"/>
          <p:cNvSpPr/>
          <p:nvPr/>
        </p:nvSpPr>
        <p:spPr>
          <a:xfrm>
            <a:off x="201168" y="4681728"/>
            <a:ext cx="8741664" cy="128016"/>
          </a:xfrm>
          <a:prstGeom prst="rect">
            <a:avLst/>
          </a:prstGeom>
          <a:solidFill>
            <a:srgbClr val="EAF0FA"/>
          </a:solidFill>
          <a:ln w="6350">
            <a:solidFill>
              <a:srgbClr val="98B0D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5" name="Text 61"/>
          <p:cNvSpPr/>
          <p:nvPr/>
        </p:nvSpPr>
        <p:spPr>
          <a:xfrm>
            <a:off x="292608" y="4681728"/>
            <a:ext cx="8503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Classes 1–4: coração da contabilidade patrimonial · Classes 5–6: controle orçamentário (exclusivo do setor público) · Classes 7–8: compensação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02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Os 4 Estágios da Despesa Pública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 4.320/64 art. 58–64 — Do empenho ao pagamento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2084832" cy="3986784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2084832" cy="365760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01168" y="713232"/>
            <a:ext cx="475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713232" y="713232"/>
            <a:ext cx="15179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EMPENHO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713232" y="896112"/>
            <a:ext cx="15179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Reserva de dotação</a:t>
            </a:r>
            <a:endParaRPr lang="en-US" sz="650" dirty="0"/>
          </a:p>
        </p:txBody>
      </p:sp>
      <p:sp>
        <p:nvSpPr>
          <p:cNvPr id="16" name="Text 12"/>
          <p:cNvSpPr/>
          <p:nvPr/>
        </p:nvSpPr>
        <p:spPr>
          <a:xfrm>
            <a:off x="292608" y="1143000"/>
            <a:ext cx="1920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Compromete o orçamento. Emite a Nota de Empenho (NE). Sem impacto patrimonial — apenas nas contas de controle (Cl.5/6).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274320" y="2788920"/>
            <a:ext cx="1938528" cy="896112"/>
          </a:xfrm>
          <a:prstGeom prst="rect">
            <a:avLst/>
          </a:prstGeom>
          <a:solidFill>
            <a:srgbClr val="000000"/>
          </a:solidFill>
          <a:ln w="635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292608" y="2807208"/>
            <a:ext cx="19019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b="1" kern="0" spc="5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 PCASP</a:t>
            </a:r>
            <a:endParaRPr lang="en-US" sz="600" dirty="0"/>
          </a:p>
        </p:txBody>
      </p:sp>
      <p:sp>
        <p:nvSpPr>
          <p:cNvPr id="19" name="Text 15"/>
          <p:cNvSpPr/>
          <p:nvPr/>
        </p:nvSpPr>
        <p:spPr>
          <a:xfrm>
            <a:off x="292608" y="2980944"/>
            <a:ext cx="19019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D: 6.2.1 Crédito Disponível</a:t>
            </a:r>
            <a:endParaRPr lang="en-US" sz="7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C: 6.2.2 Empenhos a Liquidar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20" name="Shape 16"/>
          <p:cNvSpPr/>
          <p:nvPr/>
        </p:nvSpPr>
        <p:spPr>
          <a:xfrm>
            <a:off x="2395728" y="713232"/>
            <a:ext cx="2084832" cy="3986784"/>
          </a:xfrm>
          <a:prstGeom prst="rect">
            <a:avLst/>
          </a:prstGeom>
          <a:solidFill>
            <a:srgbClr val="EAF4EE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7"/>
          <p:cNvSpPr/>
          <p:nvPr/>
        </p:nvSpPr>
        <p:spPr>
          <a:xfrm>
            <a:off x="2395728" y="713232"/>
            <a:ext cx="2084832" cy="36576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18"/>
          <p:cNvSpPr/>
          <p:nvPr/>
        </p:nvSpPr>
        <p:spPr>
          <a:xfrm>
            <a:off x="2395728" y="713232"/>
            <a:ext cx="475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3" name="Text 19"/>
          <p:cNvSpPr/>
          <p:nvPr/>
        </p:nvSpPr>
        <p:spPr>
          <a:xfrm>
            <a:off x="2907792" y="713232"/>
            <a:ext cx="15179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LIQUIDAÇÃO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2907792" y="896112"/>
            <a:ext cx="15179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Bem entregue / serviço prestado</a:t>
            </a:r>
            <a:endParaRPr lang="en-US" sz="650" dirty="0"/>
          </a:p>
        </p:txBody>
      </p:sp>
      <p:sp>
        <p:nvSpPr>
          <p:cNvPr id="25" name="Text 21"/>
          <p:cNvSpPr/>
          <p:nvPr/>
        </p:nvSpPr>
        <p:spPr>
          <a:xfrm>
            <a:off x="2487168" y="1143000"/>
            <a:ext cx="1920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Reconhece a VPD e o Passivo. Exige Nota Fiscal. AQUI nasce o registro patrimonial. Mais importante para o balancete.</a:t>
            </a:r>
            <a:endParaRPr lang="en-US" sz="850" dirty="0"/>
          </a:p>
        </p:txBody>
      </p:sp>
      <p:sp>
        <p:nvSpPr>
          <p:cNvPr id="26" name="Shape 22"/>
          <p:cNvSpPr/>
          <p:nvPr/>
        </p:nvSpPr>
        <p:spPr>
          <a:xfrm>
            <a:off x="2468880" y="2788920"/>
            <a:ext cx="1938528" cy="896112"/>
          </a:xfrm>
          <a:prstGeom prst="rect">
            <a:avLst/>
          </a:prstGeom>
          <a:solidFill>
            <a:srgbClr val="000000"/>
          </a:solidFill>
          <a:ln w="635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3"/>
          <p:cNvSpPr/>
          <p:nvPr/>
        </p:nvSpPr>
        <p:spPr>
          <a:xfrm>
            <a:off x="2487168" y="2807208"/>
            <a:ext cx="19019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b="1" kern="0" spc="5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 PCASP</a:t>
            </a:r>
            <a:endParaRPr lang="en-US" sz="600" dirty="0"/>
          </a:p>
        </p:txBody>
      </p:sp>
      <p:sp>
        <p:nvSpPr>
          <p:cNvPr id="28" name="Text 24"/>
          <p:cNvSpPr/>
          <p:nvPr/>
        </p:nvSpPr>
        <p:spPr>
          <a:xfrm>
            <a:off x="2487168" y="2980944"/>
            <a:ext cx="19019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D: 3.x VPD / C: 2.1.1 Fornecedores</a:t>
            </a:r>
            <a:endParaRPr lang="en-US" sz="7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D: 6.2.3 Liq. a Pagar / C: 6.2.2 Emp. a Liq.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29" name="Shape 25"/>
          <p:cNvSpPr/>
          <p:nvPr/>
        </p:nvSpPr>
        <p:spPr>
          <a:xfrm>
            <a:off x="4590288" y="713232"/>
            <a:ext cx="2084832" cy="3986784"/>
          </a:xfrm>
          <a:prstGeom prst="rect">
            <a:avLst/>
          </a:prstGeom>
          <a:solidFill>
            <a:srgbClr val="F5EAE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0" name="Shape 26"/>
          <p:cNvSpPr/>
          <p:nvPr/>
        </p:nvSpPr>
        <p:spPr>
          <a:xfrm>
            <a:off x="4590288" y="713232"/>
            <a:ext cx="2084832" cy="365760"/>
          </a:xfrm>
          <a:prstGeom prst="rect">
            <a:avLst/>
          </a:prstGeom>
          <a:solidFill>
            <a:srgbClr val="B03020"/>
          </a:solidFill>
          <a:ln w="1270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7"/>
          <p:cNvSpPr/>
          <p:nvPr/>
        </p:nvSpPr>
        <p:spPr>
          <a:xfrm>
            <a:off x="4590288" y="713232"/>
            <a:ext cx="475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32" name="Text 28"/>
          <p:cNvSpPr/>
          <p:nvPr/>
        </p:nvSpPr>
        <p:spPr>
          <a:xfrm>
            <a:off x="5102352" y="713232"/>
            <a:ext cx="15179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PAGAMENTO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5102352" y="896112"/>
            <a:ext cx="15179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Saída efetiva de caixa</a:t>
            </a:r>
            <a:endParaRPr lang="en-US" sz="650" dirty="0"/>
          </a:p>
        </p:txBody>
      </p:sp>
      <p:sp>
        <p:nvSpPr>
          <p:cNvPr id="34" name="Text 30"/>
          <p:cNvSpPr/>
          <p:nvPr/>
        </p:nvSpPr>
        <p:spPr>
          <a:xfrm>
            <a:off x="4681728" y="1143000"/>
            <a:ext cx="1920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Baixa o passivo via Ordem Bancária (OB) no SIGEF. O caixa sai fisicamente. Confirmar compensação no extrato bancário.</a:t>
            </a:r>
            <a:endParaRPr lang="en-US" sz="850" dirty="0"/>
          </a:p>
        </p:txBody>
      </p:sp>
      <p:sp>
        <p:nvSpPr>
          <p:cNvPr id="35" name="Shape 31"/>
          <p:cNvSpPr/>
          <p:nvPr/>
        </p:nvSpPr>
        <p:spPr>
          <a:xfrm>
            <a:off x="4663440" y="2788920"/>
            <a:ext cx="1938528" cy="896112"/>
          </a:xfrm>
          <a:prstGeom prst="rect">
            <a:avLst/>
          </a:prstGeom>
          <a:solidFill>
            <a:srgbClr val="000000"/>
          </a:solidFill>
          <a:ln w="6350">
            <a:solidFill>
              <a:srgbClr val="B0302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4681728" y="2807208"/>
            <a:ext cx="19019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b="1" kern="0" spc="50" dirty="0">
                <a:solidFill>
                  <a:srgbClr val="B0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 PCASP</a:t>
            </a:r>
            <a:endParaRPr lang="en-US" sz="600" dirty="0"/>
          </a:p>
        </p:txBody>
      </p:sp>
      <p:sp>
        <p:nvSpPr>
          <p:cNvPr id="37" name="Text 33"/>
          <p:cNvSpPr/>
          <p:nvPr/>
        </p:nvSpPr>
        <p:spPr>
          <a:xfrm>
            <a:off x="4681728" y="2980944"/>
            <a:ext cx="19019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D: 2.1.1 Fornecedores</a:t>
            </a:r>
            <a:endParaRPr lang="en-US" sz="7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C: 1.1.1 Caixa e Equivalentes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38" name="Shape 34"/>
          <p:cNvSpPr/>
          <p:nvPr/>
        </p:nvSpPr>
        <p:spPr>
          <a:xfrm>
            <a:off x="6784848" y="713232"/>
            <a:ext cx="2084832" cy="3986784"/>
          </a:xfrm>
          <a:prstGeom prst="rect">
            <a:avLst/>
          </a:prstGeom>
          <a:solidFill>
            <a:srgbClr val="FAF0E8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9" name="Shape 35"/>
          <p:cNvSpPr/>
          <p:nvPr/>
        </p:nvSpPr>
        <p:spPr>
          <a:xfrm>
            <a:off x="6784848" y="713232"/>
            <a:ext cx="2084832" cy="365760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0" name="Text 36"/>
          <p:cNvSpPr/>
          <p:nvPr/>
        </p:nvSpPr>
        <p:spPr>
          <a:xfrm>
            <a:off x="6784848" y="713232"/>
            <a:ext cx="475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800" dirty="0"/>
          </a:p>
        </p:txBody>
      </p:sp>
      <p:sp>
        <p:nvSpPr>
          <p:cNvPr id="41" name="Text 37"/>
          <p:cNvSpPr/>
          <p:nvPr/>
        </p:nvSpPr>
        <p:spPr>
          <a:xfrm>
            <a:off x="7296912" y="713232"/>
            <a:ext cx="15179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 CAERD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7296912" y="896112"/>
            <a:ext cx="151790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 mais frequente identificado</a:t>
            </a:r>
            <a:endParaRPr lang="en-US" sz="650" dirty="0"/>
          </a:p>
        </p:txBody>
      </p:sp>
      <p:sp>
        <p:nvSpPr>
          <p:cNvPr id="43" name="Text 39"/>
          <p:cNvSpPr/>
          <p:nvPr/>
        </p:nvSpPr>
        <p:spPr>
          <a:xfrm>
            <a:off x="6876288" y="1143000"/>
            <a:ext cx="1920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4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VPD lançada sem empenho/liquidação correspondente nas contas de controle (Cl.6). Balancete maio/26: R$ 78K nesta situação.</a:t>
            </a:r>
            <a:endParaRPr lang="en-US" sz="850" dirty="0"/>
          </a:p>
        </p:txBody>
      </p:sp>
      <p:sp>
        <p:nvSpPr>
          <p:cNvPr id="44" name="Shape 40"/>
          <p:cNvSpPr/>
          <p:nvPr/>
        </p:nvSpPr>
        <p:spPr>
          <a:xfrm>
            <a:off x="6858000" y="2788920"/>
            <a:ext cx="1938528" cy="896112"/>
          </a:xfrm>
          <a:prstGeom prst="rect">
            <a:avLst/>
          </a:prstGeom>
          <a:solidFill>
            <a:srgbClr val="000000"/>
          </a:solidFill>
          <a:ln w="635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Text 41"/>
          <p:cNvSpPr/>
          <p:nvPr/>
        </p:nvSpPr>
        <p:spPr>
          <a:xfrm>
            <a:off x="6876288" y="2807208"/>
            <a:ext cx="19019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b="1" kern="0" spc="50" dirty="0">
                <a:solidFill>
                  <a:srgbClr val="C05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 PCASP</a:t>
            </a:r>
            <a:endParaRPr lang="en-US" sz="600" dirty="0"/>
          </a:p>
        </p:txBody>
      </p:sp>
      <p:sp>
        <p:nvSpPr>
          <p:cNvPr id="46" name="Text 42"/>
          <p:cNvSpPr/>
          <p:nvPr/>
        </p:nvSpPr>
        <p:spPr>
          <a:xfrm>
            <a:off x="6876288" y="2980944"/>
            <a:ext cx="19019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Sempre: patrimônio + controle</a:t>
            </a:r>
            <a:endParaRPr lang="en-US" sz="7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7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Nunca: só um dos dois!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03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Conciliação Bancária no Setor Público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3 saldos que precisam ser iguais todo mês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2834640" cy="1005840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2834640" cy="73152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92608" y="85953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EXTRATO BANCÁRIO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292608" y="115214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 na conta corrente (BB, CEF, BASA)</a:t>
            </a:r>
            <a:endParaRPr lang="en-US" sz="850" dirty="0"/>
          </a:p>
        </p:txBody>
      </p:sp>
      <p:sp>
        <p:nvSpPr>
          <p:cNvPr id="15" name="Shape 11"/>
          <p:cNvSpPr/>
          <p:nvPr/>
        </p:nvSpPr>
        <p:spPr>
          <a:xfrm>
            <a:off x="3145536" y="713232"/>
            <a:ext cx="2834640" cy="1005840"/>
          </a:xfrm>
          <a:prstGeom prst="rect">
            <a:avLst/>
          </a:prstGeom>
          <a:solidFill>
            <a:srgbClr val="EAF4EE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2"/>
          <p:cNvSpPr/>
          <p:nvPr/>
        </p:nvSpPr>
        <p:spPr>
          <a:xfrm>
            <a:off x="3145536" y="713232"/>
            <a:ext cx="2834640" cy="7315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3236976" y="85953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RAZÃO CONTÁBIL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3236976" y="115214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 1.1.1 — Caixa e Equiv. no PCASP/SIGEF</a:t>
            </a:r>
            <a:endParaRPr lang="en-US" sz="850" dirty="0"/>
          </a:p>
        </p:txBody>
      </p:sp>
      <p:sp>
        <p:nvSpPr>
          <p:cNvPr id="19" name="Shape 15"/>
          <p:cNvSpPr/>
          <p:nvPr/>
        </p:nvSpPr>
        <p:spPr>
          <a:xfrm>
            <a:off x="6089904" y="713232"/>
            <a:ext cx="2834640" cy="1005840"/>
          </a:xfrm>
          <a:prstGeom prst="rect">
            <a:avLst/>
          </a:prstGeom>
          <a:solidFill>
            <a:srgbClr val="FAF0E8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6"/>
          <p:cNvSpPr/>
          <p:nvPr/>
        </p:nvSpPr>
        <p:spPr>
          <a:xfrm>
            <a:off x="6089904" y="713232"/>
            <a:ext cx="2834640" cy="7315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6181344" y="85953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 ORÇAMENTÁRIO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6181344" y="115214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Posição financeira por fonte no SIGEF</a:t>
            </a:r>
            <a:endParaRPr lang="en-US" sz="850" dirty="0"/>
          </a:p>
        </p:txBody>
      </p:sp>
      <p:sp>
        <p:nvSpPr>
          <p:cNvPr id="23" name="Text 19"/>
          <p:cNvSpPr/>
          <p:nvPr/>
        </p:nvSpPr>
        <p:spPr>
          <a:xfrm>
            <a:off x="364980" y="1819656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três DEVEM ser iguais após a conciliação — diferença = pendência a regularizar</a:t>
            </a:r>
            <a:endParaRPr lang="en-US" sz="900" dirty="0"/>
          </a:p>
        </p:txBody>
      </p:sp>
      <p:sp>
        <p:nvSpPr>
          <p:cNvPr id="24" name="Shape 20"/>
          <p:cNvSpPr/>
          <p:nvPr/>
        </p:nvSpPr>
        <p:spPr>
          <a:xfrm>
            <a:off x="201168" y="2176272"/>
            <a:ext cx="5448265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5" name="Shape 21"/>
          <p:cNvSpPr/>
          <p:nvPr/>
        </p:nvSpPr>
        <p:spPr>
          <a:xfrm>
            <a:off x="201168" y="2176272"/>
            <a:ext cx="365760" cy="43891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201168" y="2176272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27" name="Text 23"/>
          <p:cNvSpPr/>
          <p:nvPr/>
        </p:nvSpPr>
        <p:spPr>
          <a:xfrm>
            <a:off x="658368" y="2212848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Obter extrato + razão contábil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658368" y="2395728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SIGEF → Contabilidade → Razão → CT 1.1.1.x</a:t>
            </a:r>
            <a:endParaRPr lang="en-US" sz="800" dirty="0"/>
          </a:p>
        </p:txBody>
      </p:sp>
      <p:sp>
        <p:nvSpPr>
          <p:cNvPr id="29" name="Shape 25"/>
          <p:cNvSpPr/>
          <p:nvPr/>
        </p:nvSpPr>
        <p:spPr>
          <a:xfrm>
            <a:off x="201168" y="2651760"/>
            <a:ext cx="5448265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0" name="Shape 26"/>
          <p:cNvSpPr/>
          <p:nvPr/>
        </p:nvSpPr>
        <p:spPr>
          <a:xfrm>
            <a:off x="201168" y="2651760"/>
            <a:ext cx="365760" cy="43891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7"/>
          <p:cNvSpPr/>
          <p:nvPr/>
        </p:nvSpPr>
        <p:spPr>
          <a:xfrm>
            <a:off x="201168" y="2651760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32" name="Text 28"/>
          <p:cNvSpPr/>
          <p:nvPr/>
        </p:nvSpPr>
        <p:spPr>
          <a:xfrm>
            <a:off x="658368" y="268833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 itens em trânsito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58368" y="2871216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Depósitos pendentes, cheques, tarifas não lançadas</a:t>
            </a:r>
            <a:endParaRPr lang="en-US" sz="800" dirty="0"/>
          </a:p>
        </p:txBody>
      </p:sp>
      <p:sp>
        <p:nvSpPr>
          <p:cNvPr id="34" name="Shape 30"/>
          <p:cNvSpPr/>
          <p:nvPr/>
        </p:nvSpPr>
        <p:spPr>
          <a:xfrm>
            <a:off x="201168" y="3127248"/>
            <a:ext cx="5448265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5" name="Shape 31"/>
          <p:cNvSpPr/>
          <p:nvPr/>
        </p:nvSpPr>
        <p:spPr>
          <a:xfrm>
            <a:off x="201168" y="3127248"/>
            <a:ext cx="365760" cy="43891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201168" y="3127248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37" name="Text 33"/>
          <p:cNvSpPr/>
          <p:nvPr/>
        </p:nvSpPr>
        <p:spPr>
          <a:xfrm>
            <a:off x="658368" y="316382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erros no SIGEF</a:t>
            </a:r>
            <a:endParaRPr lang="en-US" sz="900" dirty="0"/>
          </a:p>
        </p:txBody>
      </p:sp>
      <p:sp>
        <p:nvSpPr>
          <p:cNvPr id="38" name="Text 34"/>
          <p:cNvSpPr/>
          <p:nvPr/>
        </p:nvSpPr>
        <p:spPr>
          <a:xfrm>
            <a:off x="658368" y="3346704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D/C invertidos, duplicados, conta errada</a:t>
            </a:r>
            <a:endParaRPr lang="en-US" sz="800" dirty="0"/>
          </a:p>
        </p:txBody>
      </p:sp>
      <p:sp>
        <p:nvSpPr>
          <p:cNvPr id="39" name="Shape 35"/>
          <p:cNvSpPr/>
          <p:nvPr/>
        </p:nvSpPr>
        <p:spPr>
          <a:xfrm>
            <a:off x="201168" y="3602736"/>
            <a:ext cx="5448265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0" name="Shape 36"/>
          <p:cNvSpPr/>
          <p:nvPr/>
        </p:nvSpPr>
        <p:spPr>
          <a:xfrm>
            <a:off x="201168" y="3602736"/>
            <a:ext cx="365760" cy="43891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7"/>
          <p:cNvSpPr/>
          <p:nvPr/>
        </p:nvSpPr>
        <p:spPr>
          <a:xfrm>
            <a:off x="201168" y="3602736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42" name="Text 38"/>
          <p:cNvSpPr/>
          <p:nvPr/>
        </p:nvSpPr>
        <p:spPr>
          <a:xfrm>
            <a:off x="658368" y="363931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Lançar ajustes no SIGEF</a:t>
            </a:r>
            <a:endParaRPr lang="en-US" sz="900" dirty="0"/>
          </a:p>
        </p:txBody>
      </p:sp>
      <p:sp>
        <p:nvSpPr>
          <p:cNvPr id="43" name="Text 39"/>
          <p:cNvSpPr/>
          <p:nvPr/>
        </p:nvSpPr>
        <p:spPr>
          <a:xfrm>
            <a:off x="658368" y="382219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 manual com documento comprobatório</a:t>
            </a:r>
            <a:endParaRPr lang="en-US" sz="800" dirty="0"/>
          </a:p>
        </p:txBody>
      </p:sp>
      <p:sp>
        <p:nvSpPr>
          <p:cNvPr id="44" name="Shape 40"/>
          <p:cNvSpPr/>
          <p:nvPr/>
        </p:nvSpPr>
        <p:spPr>
          <a:xfrm>
            <a:off x="201168" y="4078224"/>
            <a:ext cx="5448265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5" name="Shape 41"/>
          <p:cNvSpPr/>
          <p:nvPr/>
        </p:nvSpPr>
        <p:spPr>
          <a:xfrm>
            <a:off x="201168" y="4078224"/>
            <a:ext cx="365760" cy="43891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2"/>
          <p:cNvSpPr/>
          <p:nvPr/>
        </p:nvSpPr>
        <p:spPr>
          <a:xfrm>
            <a:off x="201168" y="4078224"/>
            <a:ext cx="365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47" name="Text 43"/>
          <p:cNvSpPr/>
          <p:nvPr/>
        </p:nvSpPr>
        <p:spPr>
          <a:xfrm>
            <a:off x="658368" y="4114800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Emitir demonstrativo e assinar</a:t>
            </a:r>
            <a:endParaRPr lang="en-US" sz="900" dirty="0"/>
          </a:p>
        </p:txBody>
      </p:sp>
      <p:sp>
        <p:nvSpPr>
          <p:cNvPr id="48" name="Text 44"/>
          <p:cNvSpPr/>
          <p:nvPr/>
        </p:nvSpPr>
        <p:spPr>
          <a:xfrm>
            <a:off x="658368" y="4297680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Contador responsável assina — obrigatório para conformidade</a:t>
            </a:r>
            <a:endParaRPr lang="en-US" sz="800" dirty="0"/>
          </a:p>
        </p:txBody>
      </p:sp>
      <p:sp>
        <p:nvSpPr>
          <p:cNvPr id="50" name="Shape 7">
            <a:extLst>
              <a:ext uri="{FF2B5EF4-FFF2-40B4-BE49-F238E27FC236}">
                <a16:creationId xmlns:a16="http://schemas.microsoft.com/office/drawing/2014/main" id="{A787FB40-6E43-754D-37E9-6C44B49D8707}"/>
              </a:ext>
            </a:extLst>
          </p:cNvPr>
          <p:cNvSpPr/>
          <p:nvPr/>
        </p:nvSpPr>
        <p:spPr>
          <a:xfrm>
            <a:off x="5815043" y="2184348"/>
            <a:ext cx="3125758" cy="1857300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 sz="900" dirty="0"/>
          </a:p>
          <a:p>
            <a:endParaRPr lang="pt-BR" sz="900" dirty="0"/>
          </a:p>
          <a:p>
            <a:endParaRPr lang="pt-BR" sz="500" dirty="0"/>
          </a:p>
          <a:p>
            <a:r>
              <a:rPr lang="pt-BR" sz="900" dirty="0"/>
              <a:t>Art. 3° Ficam os órgãos da Administração Direta e Indireta do Poder Executivo obrigados a apresentar mensalmente, até o 7° (sétimo) dia do mês subsequente, a conciliação contábil das contas bancárias juntamente com seus respectivos extratos à Contabilidade Geral do Estado - </a:t>
            </a:r>
            <a:r>
              <a:rPr lang="pt-BR" sz="900" dirty="0" err="1"/>
              <a:t>Coges</a:t>
            </a:r>
            <a:r>
              <a:rPr lang="pt-BR" sz="900" dirty="0"/>
              <a:t>.</a:t>
            </a:r>
          </a:p>
          <a:p>
            <a:endParaRPr lang="pt-BR" sz="900" dirty="0"/>
          </a:p>
          <a:p>
            <a:r>
              <a:rPr lang="pt-BR" sz="900" dirty="0"/>
              <a:t>§ 1° </a:t>
            </a:r>
            <a:r>
              <a:rPr lang="pt-BR" sz="900" b="1" dirty="0">
                <a:highlight>
                  <a:srgbClr val="FFFF00"/>
                </a:highlight>
              </a:rPr>
              <a:t>Toda</a:t>
            </a:r>
            <a:r>
              <a:rPr lang="pt-BR" sz="900" dirty="0">
                <a:highlight>
                  <a:srgbClr val="FFFF00"/>
                </a:highlight>
              </a:rPr>
              <a:t> </a:t>
            </a:r>
            <a:r>
              <a:rPr lang="pt-BR" sz="900" b="1" dirty="0">
                <a:highlight>
                  <a:srgbClr val="FFFF00"/>
                </a:highlight>
              </a:rPr>
              <a:t>conta bancária </a:t>
            </a:r>
            <a:r>
              <a:rPr lang="pt-BR" sz="900" dirty="0"/>
              <a:t>da Administração Direta e Indireta do Poder Executivo, junto a qualquer instituição financeira, deverá ser cadastrada no </a:t>
            </a:r>
            <a:r>
              <a:rPr lang="pt-BR" sz="900" dirty="0" err="1"/>
              <a:t>Sigef</a:t>
            </a:r>
            <a:r>
              <a:rPr lang="pt-BR" sz="900" dirty="0"/>
              <a:t>, ou outro que vier a substituí-lo.</a:t>
            </a:r>
          </a:p>
        </p:txBody>
      </p:sp>
      <p:sp>
        <p:nvSpPr>
          <p:cNvPr id="52" name="Shape 8">
            <a:extLst>
              <a:ext uri="{FF2B5EF4-FFF2-40B4-BE49-F238E27FC236}">
                <a16:creationId xmlns:a16="http://schemas.microsoft.com/office/drawing/2014/main" id="{FBB58269-92F8-2F67-034E-9FAFA3A10CC6}"/>
              </a:ext>
            </a:extLst>
          </p:cNvPr>
          <p:cNvSpPr/>
          <p:nvPr/>
        </p:nvSpPr>
        <p:spPr>
          <a:xfrm>
            <a:off x="5815041" y="2184348"/>
            <a:ext cx="3125759" cy="278893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r>
              <a:rPr lang="pt-BR" sz="1000" b="1" dirty="0">
                <a:solidFill>
                  <a:schemeClr val="bg1"/>
                </a:solidFill>
              </a:rPr>
              <a:t>         Decreto nº 30.028, de 18 de fevereiro de 2025.</a:t>
            </a:r>
          </a:p>
        </p:txBody>
      </p:sp>
      <p:pic>
        <p:nvPicPr>
          <p:cNvPr id="54" name="Imagem 53">
            <a:extLst>
              <a:ext uri="{FF2B5EF4-FFF2-40B4-BE49-F238E27FC236}">
                <a16:creationId xmlns:a16="http://schemas.microsoft.com/office/drawing/2014/main" id="{5F3093C2-10A1-DEA8-4F88-6E81C94474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0854" y="2161149"/>
            <a:ext cx="312401" cy="3124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8676A-7294-326B-ECBA-FB887CF0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7">
            <a:extLst>
              <a:ext uri="{FF2B5EF4-FFF2-40B4-BE49-F238E27FC236}">
                <a16:creationId xmlns:a16="http://schemas.microsoft.com/office/drawing/2014/main" id="{EC4CF503-6961-D0BD-A408-BADE39B35FAC}"/>
              </a:ext>
            </a:extLst>
          </p:cNvPr>
          <p:cNvSpPr/>
          <p:nvPr/>
        </p:nvSpPr>
        <p:spPr>
          <a:xfrm>
            <a:off x="201167" y="713232"/>
            <a:ext cx="2944367" cy="4338828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FE0E85B5-FBA0-BAE4-533E-BAD3E866DE7E}"/>
              </a:ext>
            </a:extLst>
          </p:cNvPr>
          <p:cNvSpPr/>
          <p:nvPr/>
        </p:nvSpPr>
        <p:spPr>
          <a:xfrm>
            <a:off x="0" y="0"/>
            <a:ext cx="62062" cy="5143500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58143147-BC02-216F-75D1-A49EB14825F8}"/>
              </a:ext>
            </a:extLst>
          </p:cNvPr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03 / 12</a:t>
            </a:r>
            <a:endParaRPr lang="en-US" sz="800" dirty="0"/>
          </a:p>
        </p:txBody>
      </p:sp>
      <p:pic>
        <p:nvPicPr>
          <p:cNvPr id="8" name="Image 1" descr="/home/claude/logo_coges.png">
            <a:extLst>
              <a:ext uri="{FF2B5EF4-FFF2-40B4-BE49-F238E27FC236}">
                <a16:creationId xmlns:a16="http://schemas.microsoft.com/office/drawing/2014/main" id="{4599EFCF-EE1A-D278-92DC-8C30A4214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>
            <a:extLst>
              <a:ext uri="{FF2B5EF4-FFF2-40B4-BE49-F238E27FC236}">
                <a16:creationId xmlns:a16="http://schemas.microsoft.com/office/drawing/2014/main" id="{53E45EE1-87E7-A07E-C348-531CFF5A66A2}"/>
              </a:ext>
            </a:extLst>
          </p:cNvPr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Conciliação Bancária no Setor Público</a:t>
            </a:r>
            <a:endParaRPr lang="en-US" sz="17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69B36156-5194-ADCE-F23C-AB508E2684A6}"/>
              </a:ext>
            </a:extLst>
          </p:cNvPr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3 saldos que precisam ser iguais todo mês</a:t>
            </a:r>
            <a:endParaRPr lang="en-US" sz="850" dirty="0"/>
          </a:p>
        </p:txBody>
      </p:sp>
      <p:sp>
        <p:nvSpPr>
          <p:cNvPr id="12" name="Shape 8">
            <a:extLst>
              <a:ext uri="{FF2B5EF4-FFF2-40B4-BE49-F238E27FC236}">
                <a16:creationId xmlns:a16="http://schemas.microsoft.com/office/drawing/2014/main" id="{CAC8903E-5E4E-FCCB-14EF-4B33B187D1C7}"/>
              </a:ext>
            </a:extLst>
          </p:cNvPr>
          <p:cNvSpPr/>
          <p:nvPr/>
        </p:nvSpPr>
        <p:spPr>
          <a:xfrm>
            <a:off x="201168" y="713231"/>
            <a:ext cx="2944364" cy="85348"/>
          </a:xfrm>
          <a:prstGeom prst="rect">
            <a:avLst/>
          </a:prstGeom>
          <a:solidFill>
            <a:srgbClr val="1A4880"/>
          </a:solidFill>
          <a:ln w="12700">
            <a:solidFill>
              <a:srgbClr val="1A48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D058939C-ABD4-2181-7F54-99F4C9DAED78}"/>
              </a:ext>
            </a:extLst>
          </p:cNvPr>
          <p:cNvSpPr/>
          <p:nvPr/>
        </p:nvSpPr>
        <p:spPr>
          <a:xfrm>
            <a:off x="292608" y="818897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EXTRATO BANCÁRIO</a:t>
            </a:r>
            <a:endParaRPr lang="en-US" sz="1000" dirty="0"/>
          </a:p>
        </p:txBody>
      </p:sp>
      <p:sp>
        <p:nvSpPr>
          <p:cNvPr id="15" name="Shape 11">
            <a:extLst>
              <a:ext uri="{FF2B5EF4-FFF2-40B4-BE49-F238E27FC236}">
                <a16:creationId xmlns:a16="http://schemas.microsoft.com/office/drawing/2014/main" id="{12493A58-0A27-57C1-B814-BEC311BF2769}"/>
              </a:ext>
            </a:extLst>
          </p:cNvPr>
          <p:cNvSpPr/>
          <p:nvPr/>
        </p:nvSpPr>
        <p:spPr>
          <a:xfrm>
            <a:off x="3287699" y="713232"/>
            <a:ext cx="2743201" cy="4338828"/>
          </a:xfrm>
          <a:prstGeom prst="rect">
            <a:avLst/>
          </a:prstGeom>
          <a:solidFill>
            <a:srgbClr val="EAF4EE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AA9E53C1-1720-9AF7-83C7-D16122643F39}"/>
              </a:ext>
            </a:extLst>
          </p:cNvPr>
          <p:cNvSpPr/>
          <p:nvPr/>
        </p:nvSpPr>
        <p:spPr>
          <a:xfrm>
            <a:off x="3287701" y="713232"/>
            <a:ext cx="2743200" cy="7315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>
            <a:extLst>
              <a:ext uri="{FF2B5EF4-FFF2-40B4-BE49-F238E27FC236}">
                <a16:creationId xmlns:a16="http://schemas.microsoft.com/office/drawing/2014/main" id="{0975DFDE-E622-ADF9-E546-285F10866325}"/>
              </a:ext>
            </a:extLst>
          </p:cNvPr>
          <p:cNvSpPr/>
          <p:nvPr/>
        </p:nvSpPr>
        <p:spPr>
          <a:xfrm>
            <a:off x="3379140" y="798579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RAZÃO CONTÁBIL</a:t>
            </a:r>
            <a:endParaRPr lang="en-US" sz="1000" dirty="0"/>
          </a:p>
        </p:txBody>
      </p:sp>
      <p:sp>
        <p:nvSpPr>
          <p:cNvPr id="19" name="Shape 15">
            <a:extLst>
              <a:ext uri="{FF2B5EF4-FFF2-40B4-BE49-F238E27FC236}">
                <a16:creationId xmlns:a16="http://schemas.microsoft.com/office/drawing/2014/main" id="{50BF35D7-0AB6-C18C-22AD-FF9D78C67B7B}"/>
              </a:ext>
            </a:extLst>
          </p:cNvPr>
          <p:cNvSpPr/>
          <p:nvPr/>
        </p:nvSpPr>
        <p:spPr>
          <a:xfrm>
            <a:off x="6181342" y="713232"/>
            <a:ext cx="2743202" cy="4338828"/>
          </a:xfrm>
          <a:prstGeom prst="rect">
            <a:avLst/>
          </a:prstGeom>
          <a:solidFill>
            <a:srgbClr val="FAF0E8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6">
            <a:extLst>
              <a:ext uri="{FF2B5EF4-FFF2-40B4-BE49-F238E27FC236}">
                <a16:creationId xmlns:a16="http://schemas.microsoft.com/office/drawing/2014/main" id="{DBC5CEA1-6913-1BC7-F8D9-AB13DBEFE3B2}"/>
              </a:ext>
            </a:extLst>
          </p:cNvPr>
          <p:cNvSpPr/>
          <p:nvPr/>
        </p:nvSpPr>
        <p:spPr>
          <a:xfrm>
            <a:off x="6188428" y="713232"/>
            <a:ext cx="2743203" cy="73152"/>
          </a:xfrm>
          <a:prstGeom prst="rect">
            <a:avLst/>
          </a:prstGeom>
          <a:solidFill>
            <a:srgbClr val="C05818"/>
          </a:solidFill>
          <a:ln w="12700">
            <a:solidFill>
              <a:srgbClr val="C0581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>
            <a:extLst>
              <a:ext uri="{FF2B5EF4-FFF2-40B4-BE49-F238E27FC236}">
                <a16:creationId xmlns:a16="http://schemas.microsoft.com/office/drawing/2014/main" id="{738ECE38-54A3-76B6-51B7-8FD068703E53}"/>
              </a:ext>
            </a:extLst>
          </p:cNvPr>
          <p:cNvSpPr/>
          <p:nvPr/>
        </p:nvSpPr>
        <p:spPr>
          <a:xfrm>
            <a:off x="6291072" y="797901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 ORÇAMENTÁRIO</a:t>
            </a:r>
            <a:endParaRPr lang="en-US" sz="1000" dirty="0"/>
          </a:p>
        </p:txBody>
      </p:sp>
      <p:pic>
        <p:nvPicPr>
          <p:cNvPr id="66" name="Imagem 65">
            <a:extLst>
              <a:ext uri="{FF2B5EF4-FFF2-40B4-BE49-F238E27FC236}">
                <a16:creationId xmlns:a16="http://schemas.microsoft.com/office/drawing/2014/main" id="{151C0FC2-F6ED-CDA8-24C8-F209693611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205" y="1110461"/>
            <a:ext cx="2633471" cy="1889601"/>
          </a:xfrm>
          <a:prstGeom prst="rect">
            <a:avLst/>
          </a:prstGeom>
        </p:spPr>
      </p:pic>
      <p:pic>
        <p:nvPicPr>
          <p:cNvPr id="68" name="Imagem 67">
            <a:extLst>
              <a:ext uri="{FF2B5EF4-FFF2-40B4-BE49-F238E27FC236}">
                <a16:creationId xmlns:a16="http://schemas.microsoft.com/office/drawing/2014/main" id="{91F728C8-32D8-519E-EDBE-6BC6C2D653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1312" y="1110461"/>
            <a:ext cx="2667200" cy="1962819"/>
          </a:xfrm>
          <a:prstGeom prst="rect">
            <a:avLst/>
          </a:prstGeom>
        </p:spPr>
      </p:pic>
      <p:pic>
        <p:nvPicPr>
          <p:cNvPr id="70" name="Imagem 69">
            <a:extLst>
              <a:ext uri="{FF2B5EF4-FFF2-40B4-BE49-F238E27FC236}">
                <a16:creationId xmlns:a16="http://schemas.microsoft.com/office/drawing/2014/main" id="{C2073291-4CDA-09B4-5CDE-B1DC59C30F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1897" y="3562772"/>
            <a:ext cx="2663887" cy="1113533"/>
          </a:xfrm>
          <a:prstGeom prst="rect">
            <a:avLst/>
          </a:prstGeom>
        </p:spPr>
      </p:pic>
      <p:pic>
        <p:nvPicPr>
          <p:cNvPr id="72" name="Imagem 71">
            <a:extLst>
              <a:ext uri="{FF2B5EF4-FFF2-40B4-BE49-F238E27FC236}">
                <a16:creationId xmlns:a16="http://schemas.microsoft.com/office/drawing/2014/main" id="{C8C0086A-B6A9-3702-D545-51FFBB270C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9456" y="1107442"/>
            <a:ext cx="2903217" cy="3097953"/>
          </a:xfrm>
          <a:prstGeom prst="rect">
            <a:avLst/>
          </a:prstGeom>
        </p:spPr>
      </p:pic>
      <p:pic>
        <p:nvPicPr>
          <p:cNvPr id="74" name="Imagem 73">
            <a:extLst>
              <a:ext uri="{FF2B5EF4-FFF2-40B4-BE49-F238E27FC236}">
                <a16:creationId xmlns:a16="http://schemas.microsoft.com/office/drawing/2014/main" id="{5C1EDD26-B493-1834-A1FA-D724D0BC30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1788" y="4264904"/>
            <a:ext cx="2944366" cy="787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0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09196-DDF9-1897-8A77-D6E52BCF3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D8D5814-5CFC-5FFF-BA2D-0DEA3CC58A63}"/>
              </a:ext>
            </a:extLst>
          </p:cNvPr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7D5759D-0816-0AE6-9F2D-FE0D611FE5E1}"/>
              </a:ext>
            </a:extLst>
          </p:cNvPr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>
            <a:extLst>
              <a:ext uri="{FF2B5EF4-FFF2-40B4-BE49-F238E27FC236}">
                <a16:creationId xmlns:a16="http://schemas.microsoft.com/office/drawing/2014/main" id="{C267DB99-F284-A662-0E9A-4868CF8A2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>
            <a:extLst>
              <a:ext uri="{FF2B5EF4-FFF2-40B4-BE49-F238E27FC236}">
                <a16:creationId xmlns:a16="http://schemas.microsoft.com/office/drawing/2014/main" id="{5523F94D-9A54-E98C-BE30-D376B2839FD6}"/>
              </a:ext>
            </a:extLst>
          </p:cNvPr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6EFD301C-1266-8C9E-8415-77D79FEB20AE}"/>
              </a:ext>
            </a:extLst>
          </p:cNvPr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A1F874C3-8736-F97D-0EB7-FC7B37CB0461}"/>
              </a:ext>
            </a:extLst>
          </p:cNvPr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03 / 12</a:t>
            </a:r>
            <a:endParaRPr lang="en-US" sz="800" dirty="0"/>
          </a:p>
        </p:txBody>
      </p:sp>
      <p:pic>
        <p:nvPicPr>
          <p:cNvPr id="8" name="Image 1" descr="/home/claude/logo_coges.png">
            <a:extLst>
              <a:ext uri="{FF2B5EF4-FFF2-40B4-BE49-F238E27FC236}">
                <a16:creationId xmlns:a16="http://schemas.microsoft.com/office/drawing/2014/main" id="{84498668-416C-30BA-A4E2-07B00B75E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>
            <a:extLst>
              <a:ext uri="{FF2B5EF4-FFF2-40B4-BE49-F238E27FC236}">
                <a16:creationId xmlns:a16="http://schemas.microsoft.com/office/drawing/2014/main" id="{FA7F5AA4-37D1-6F68-D03A-C99A63CBEF73}"/>
              </a:ext>
            </a:extLst>
          </p:cNvPr>
          <p:cNvSpPr/>
          <p:nvPr/>
        </p:nvSpPr>
        <p:spPr>
          <a:xfrm>
            <a:off x="274320" y="5029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Conciliação Bancária no Setor Público</a:t>
            </a:r>
            <a:endParaRPr lang="en-US" sz="17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557F1D1E-962A-E6F0-D46F-0C41B387B199}"/>
              </a:ext>
            </a:extLst>
          </p:cNvPr>
          <p:cNvSpPr/>
          <p:nvPr/>
        </p:nvSpPr>
        <p:spPr>
          <a:xfrm>
            <a:off x="201168" y="447136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3 saldos que precisam ser iguais todo mês</a:t>
            </a:r>
            <a:endParaRPr lang="en-US" sz="850" dirty="0"/>
          </a:p>
        </p:txBody>
      </p:sp>
      <p:pic>
        <p:nvPicPr>
          <p:cNvPr id="50" name="Imagem 49">
            <a:extLst>
              <a:ext uri="{FF2B5EF4-FFF2-40B4-BE49-F238E27FC236}">
                <a16:creationId xmlns:a16="http://schemas.microsoft.com/office/drawing/2014/main" id="{0C467DC4-2D2A-D09E-391A-3888D530FF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801" y="748888"/>
            <a:ext cx="4448408" cy="4028852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847A9537-66A9-E6E0-3A56-B76A24CCCA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994" y="748888"/>
            <a:ext cx="3993406" cy="2726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251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4828032"/>
          </a:xfrm>
          <a:prstGeom prst="rect">
            <a:avLst/>
          </a:prstGeom>
          <a:solidFill>
            <a:srgbClr val="00875A"/>
          </a:solidFill>
          <a:ln w="12700">
            <a:solidFill>
              <a:srgbClr val="0087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" y="4846320"/>
            <a:ext cx="749808" cy="25603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69264" y="4928616"/>
            <a:ext cx="9144" cy="146304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1024128" y="4846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COGES · Contabilidade Pública CAERD/RO 2026 · SIGEF/RO · PCASP · NBC TSP</a:t>
            </a:r>
            <a:endParaRPr lang="en-US" sz="680" dirty="0"/>
          </a:p>
        </p:txBody>
      </p:sp>
      <p:sp>
        <p:nvSpPr>
          <p:cNvPr id="7" name="Text 4"/>
          <p:cNvSpPr/>
          <p:nvPr/>
        </p:nvSpPr>
        <p:spPr>
          <a:xfrm>
            <a:off x="8046720" y="91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A846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04 / 12</a:t>
            </a:r>
            <a:endParaRPr lang="en-US" sz="800" dirty="0"/>
          </a:p>
        </p:txBody>
      </p:sp>
      <p:pic>
        <p:nvPicPr>
          <p:cNvPr id="8" name="Image 1" descr="/home/claude/logo_co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73152"/>
            <a:ext cx="1481328" cy="4754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1168" y="91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SIGEF: Regularizando Fatos Contábeis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201168" y="4754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de Gestão Financeira do Estado de Rondônia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201168" y="713232"/>
            <a:ext cx="2084832" cy="1097280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8"/>
          <p:cNvSpPr/>
          <p:nvPr/>
        </p:nvSpPr>
        <p:spPr>
          <a:xfrm>
            <a:off x="201168" y="713232"/>
            <a:ext cx="2084832" cy="29260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9"/>
          <p:cNvSpPr/>
          <p:nvPr/>
        </p:nvSpPr>
        <p:spPr>
          <a:xfrm>
            <a:off x="274320" y="713232"/>
            <a:ext cx="19385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ORÇAMENTÁRIO</a:t>
            </a:r>
            <a:endParaRPr lang="en-US" sz="750" dirty="0"/>
          </a:p>
        </p:txBody>
      </p:sp>
      <p:sp>
        <p:nvSpPr>
          <p:cNvPr id="14" name="Text 10"/>
          <p:cNvSpPr/>
          <p:nvPr/>
        </p:nvSpPr>
        <p:spPr>
          <a:xfrm>
            <a:off x="274320" y="1051560"/>
            <a:ext cx="193852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Dotações, empenhos, suplementações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Empenho → Liquidação → Pagamento</a:t>
            </a:r>
            <a:endParaRPr lang="en-US" sz="800" dirty="0"/>
          </a:p>
        </p:txBody>
      </p:sp>
      <p:sp>
        <p:nvSpPr>
          <p:cNvPr id="15" name="Shape 11"/>
          <p:cNvSpPr/>
          <p:nvPr/>
        </p:nvSpPr>
        <p:spPr>
          <a:xfrm>
            <a:off x="2395728" y="713232"/>
            <a:ext cx="2084832" cy="1097280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2"/>
          <p:cNvSpPr/>
          <p:nvPr/>
        </p:nvSpPr>
        <p:spPr>
          <a:xfrm>
            <a:off x="2395728" y="713232"/>
            <a:ext cx="2084832" cy="29260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2468880" y="713232"/>
            <a:ext cx="19385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FINANCEIRO</a:t>
            </a:r>
            <a:endParaRPr lang="en-US" sz="750" dirty="0"/>
          </a:p>
        </p:txBody>
      </p:sp>
      <p:sp>
        <p:nvSpPr>
          <p:cNvPr id="18" name="Text 14"/>
          <p:cNvSpPr/>
          <p:nvPr/>
        </p:nvSpPr>
        <p:spPr>
          <a:xfrm>
            <a:off x="2468880" y="1051560"/>
            <a:ext cx="193852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Fluxo de caixa, OBs, arrecadação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 diretamente com o banco</a:t>
            </a:r>
            <a:endParaRPr lang="en-US" sz="800" dirty="0"/>
          </a:p>
        </p:txBody>
      </p:sp>
      <p:sp>
        <p:nvSpPr>
          <p:cNvPr id="19" name="Shape 15"/>
          <p:cNvSpPr/>
          <p:nvPr/>
        </p:nvSpPr>
        <p:spPr>
          <a:xfrm>
            <a:off x="4590288" y="713232"/>
            <a:ext cx="2084832" cy="1097280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6"/>
          <p:cNvSpPr/>
          <p:nvPr/>
        </p:nvSpPr>
        <p:spPr>
          <a:xfrm>
            <a:off x="4590288" y="713232"/>
            <a:ext cx="2084832" cy="29260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4663440" y="713232"/>
            <a:ext cx="19385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CONTÁBIL / PATRIMONIAL</a:t>
            </a:r>
            <a:endParaRPr lang="en-US" sz="750" dirty="0"/>
          </a:p>
        </p:txBody>
      </p:sp>
      <p:sp>
        <p:nvSpPr>
          <p:cNvPr id="22" name="Text 18"/>
          <p:cNvSpPr/>
          <p:nvPr/>
        </p:nvSpPr>
        <p:spPr>
          <a:xfrm>
            <a:off x="4663440" y="1051560"/>
            <a:ext cx="193852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VPA, VPD, bens, depreciação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Pendências mais comuns da CAERD</a:t>
            </a:r>
            <a:endParaRPr lang="en-US" sz="800" dirty="0"/>
          </a:p>
        </p:txBody>
      </p:sp>
      <p:sp>
        <p:nvSpPr>
          <p:cNvPr id="23" name="Shape 19"/>
          <p:cNvSpPr/>
          <p:nvPr/>
        </p:nvSpPr>
        <p:spPr>
          <a:xfrm>
            <a:off x="6784848" y="713232"/>
            <a:ext cx="2084832" cy="1097280"/>
          </a:xfrm>
          <a:prstGeom prst="rect">
            <a:avLst/>
          </a:prstGeom>
          <a:solidFill>
            <a:srgbClr val="EAF0FA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4" name="Shape 20"/>
          <p:cNvSpPr/>
          <p:nvPr/>
        </p:nvSpPr>
        <p:spPr>
          <a:xfrm>
            <a:off x="6784848" y="713232"/>
            <a:ext cx="2084832" cy="292608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1"/>
          <p:cNvSpPr/>
          <p:nvPr/>
        </p:nvSpPr>
        <p:spPr>
          <a:xfrm>
            <a:off x="6858000" y="713232"/>
            <a:ext cx="19385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CONCILIAÇÃO</a:t>
            </a:r>
            <a:endParaRPr lang="en-US" sz="750" dirty="0"/>
          </a:p>
        </p:txBody>
      </p:sp>
      <p:sp>
        <p:nvSpPr>
          <p:cNvPr id="26" name="Text 22"/>
          <p:cNvSpPr/>
          <p:nvPr/>
        </p:nvSpPr>
        <p:spPr>
          <a:xfrm>
            <a:off x="6858000" y="1051560"/>
            <a:ext cx="193852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Rotina mensal obrigatória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1A4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 SIGEF × extrato bancário</a:t>
            </a:r>
            <a:endParaRPr lang="en-US" sz="800" dirty="0"/>
          </a:p>
        </p:txBody>
      </p:sp>
      <p:sp>
        <p:nvSpPr>
          <p:cNvPr id="27" name="Shape 23"/>
          <p:cNvSpPr/>
          <p:nvPr/>
        </p:nvSpPr>
        <p:spPr>
          <a:xfrm>
            <a:off x="201168" y="1938528"/>
            <a:ext cx="2816352" cy="182880"/>
          </a:xfrm>
          <a:prstGeom prst="rect">
            <a:avLst/>
          </a:prstGeom>
          <a:solidFill>
            <a:srgbClr val="B03020"/>
          </a:solidFill>
          <a:ln w="6350">
            <a:solidFill>
              <a:srgbClr val="98B0D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201168" y="1938528"/>
            <a:ext cx="28163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kern="0" spc="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REGULARIZAR FATOS NÃO LANÇADOS NO SIGEF</a:t>
            </a:r>
            <a:endParaRPr lang="en-US" sz="650" dirty="0"/>
          </a:p>
        </p:txBody>
      </p:sp>
      <p:sp>
        <p:nvSpPr>
          <p:cNvPr id="29" name="Shape 25"/>
          <p:cNvSpPr/>
          <p:nvPr/>
        </p:nvSpPr>
        <p:spPr>
          <a:xfrm>
            <a:off x="201168" y="2212848"/>
            <a:ext cx="4315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292608" y="2258568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P1</a:t>
            </a:r>
            <a:endParaRPr lang="en-US" sz="700" dirty="0"/>
          </a:p>
        </p:txBody>
      </p:sp>
      <p:sp>
        <p:nvSpPr>
          <p:cNvPr id="31" name="Text 27"/>
          <p:cNvSpPr/>
          <p:nvPr/>
        </p:nvSpPr>
        <p:spPr>
          <a:xfrm>
            <a:off x="292608" y="2450592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Mapear pendências</a:t>
            </a:r>
            <a:endParaRPr lang="en-US" sz="1000" dirty="0"/>
          </a:p>
        </p:txBody>
      </p:sp>
      <p:sp>
        <p:nvSpPr>
          <p:cNvPr id="32" name="Text 28"/>
          <p:cNvSpPr/>
          <p:nvPr/>
        </p:nvSpPr>
        <p:spPr>
          <a:xfrm>
            <a:off x="292608" y="269748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Levantar NFs, contratos e OBs não registradas desde jan/2026</a:t>
            </a:r>
            <a:endParaRPr lang="en-US" sz="800" dirty="0"/>
          </a:p>
        </p:txBody>
      </p:sp>
      <p:sp>
        <p:nvSpPr>
          <p:cNvPr id="33" name="Shape 29"/>
          <p:cNvSpPr/>
          <p:nvPr/>
        </p:nvSpPr>
        <p:spPr>
          <a:xfrm>
            <a:off x="4663440" y="2212848"/>
            <a:ext cx="4315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4754880" y="2258568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</a:t>
            </a:r>
            <a:endParaRPr lang="en-US" sz="700" dirty="0"/>
          </a:p>
        </p:txBody>
      </p:sp>
      <p:sp>
        <p:nvSpPr>
          <p:cNvPr id="35" name="Text 31"/>
          <p:cNvSpPr/>
          <p:nvPr/>
        </p:nvSpPr>
        <p:spPr>
          <a:xfrm>
            <a:off x="4754880" y="2450592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período</a:t>
            </a:r>
            <a:endParaRPr lang="en-US" sz="1000" dirty="0"/>
          </a:p>
        </p:txBody>
      </p:sp>
      <p:sp>
        <p:nvSpPr>
          <p:cNvPr id="36" name="Text 32"/>
          <p:cNvSpPr/>
          <p:nvPr/>
        </p:nvSpPr>
        <p:spPr>
          <a:xfrm>
            <a:off x="4754880" y="269748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mês encerrado: lançar no mês corrente aberto — DCC/CAU não reabre períodos encerrados</a:t>
            </a:r>
            <a:endParaRPr lang="en-US" sz="800" dirty="0"/>
          </a:p>
        </p:txBody>
      </p:sp>
      <p:sp>
        <p:nvSpPr>
          <p:cNvPr id="37" name="Shape 33"/>
          <p:cNvSpPr/>
          <p:nvPr/>
        </p:nvSpPr>
        <p:spPr>
          <a:xfrm>
            <a:off x="201168" y="3172968"/>
            <a:ext cx="4315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8" name="Text 34"/>
          <p:cNvSpPr/>
          <p:nvPr/>
        </p:nvSpPr>
        <p:spPr>
          <a:xfrm>
            <a:off x="292608" y="3218688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P3</a:t>
            </a:r>
            <a:endParaRPr lang="en-US" sz="700" dirty="0"/>
          </a:p>
        </p:txBody>
      </p:sp>
      <p:sp>
        <p:nvSpPr>
          <p:cNvPr id="39" name="Text 35"/>
          <p:cNvSpPr/>
          <p:nvPr/>
        </p:nvSpPr>
        <p:spPr>
          <a:xfrm>
            <a:off x="292608" y="3410712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Lançamento manual</a:t>
            </a:r>
            <a:endParaRPr lang="en-US" sz="1000" dirty="0"/>
          </a:p>
        </p:txBody>
      </p:sp>
      <p:sp>
        <p:nvSpPr>
          <p:cNvPr id="40" name="Text 36"/>
          <p:cNvSpPr/>
          <p:nvPr/>
        </p:nvSpPr>
        <p:spPr>
          <a:xfrm>
            <a:off x="292608" y="365760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SIGEF → Contabilidade → Lançamentos Manuais → contas PCASP + doc.</a:t>
            </a:r>
            <a:endParaRPr lang="en-US" sz="800" dirty="0"/>
          </a:p>
        </p:txBody>
      </p:sp>
      <p:sp>
        <p:nvSpPr>
          <p:cNvPr id="41" name="Shape 37"/>
          <p:cNvSpPr/>
          <p:nvPr/>
        </p:nvSpPr>
        <p:spPr>
          <a:xfrm>
            <a:off x="4663440" y="3172968"/>
            <a:ext cx="4315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2E2E35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42" name="Text 38"/>
          <p:cNvSpPr/>
          <p:nvPr/>
        </p:nvSpPr>
        <p:spPr>
          <a:xfrm>
            <a:off x="4754880" y="3218688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008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P4</a:t>
            </a:r>
            <a:endParaRPr lang="en-US" sz="700" dirty="0"/>
          </a:p>
        </p:txBody>
      </p:sp>
      <p:sp>
        <p:nvSpPr>
          <p:cNvPr id="43" name="Text 39"/>
          <p:cNvSpPr/>
          <p:nvPr/>
        </p:nvSpPr>
        <p:spPr>
          <a:xfrm>
            <a:off x="4754880" y="3410712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81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 explicativa</a:t>
            </a:r>
            <a:endParaRPr lang="en-US" sz="1000" dirty="0"/>
          </a:p>
        </p:txBody>
      </p:sp>
      <p:sp>
        <p:nvSpPr>
          <p:cNvPr id="44" name="Text 40"/>
          <p:cNvSpPr/>
          <p:nvPr/>
        </p:nvSpPr>
        <p:spPr>
          <a:xfrm>
            <a:off x="4754880" y="365760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4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Justificar o atraso e providências — exigido para conformidade do mês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5815</Words>
  <Application>Microsoft Office PowerPoint</Application>
  <PresentationFormat>Apresentação na tela (16:9)</PresentationFormat>
  <Paragraphs>1039</Paragraphs>
  <Slides>30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30</vt:i4>
      </vt:variant>
    </vt:vector>
  </HeadingPairs>
  <TitlesOfParts>
    <vt:vector size="36" baseType="lpstr">
      <vt:lpstr>Aptos</vt:lpstr>
      <vt:lpstr>Arial</vt:lpstr>
      <vt:lpstr>Calibri</vt:lpstr>
      <vt:lpstr>IBM Plex Mono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Contabilidade Pública — CAERD/RO 2026 · COGES</dc:title>
  <dc:subject>PptxGenJS Presentation</dc:subject>
  <dc:creator>COGES — Contabilidade Geral do Estado de Rondônia</dc:creator>
  <cp:lastModifiedBy>Carla Claro Campos Saldanha</cp:lastModifiedBy>
  <cp:revision>13</cp:revision>
  <dcterms:created xsi:type="dcterms:W3CDTF">2026-05-16T16:55:00Z</dcterms:created>
  <dcterms:modified xsi:type="dcterms:W3CDTF">2026-06-17T15:46:53Z</dcterms:modified>
</cp:coreProperties>
</file>